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13" d="100"/>
          <a:sy n="113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6097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image" Target="../media/image188.png"/><Relationship Id="rId18" Type="http://schemas.openxmlformats.org/officeDocument/2006/relationships/image" Target="../media/image193.png"/><Relationship Id="rId3" Type="http://schemas.openxmlformats.org/officeDocument/2006/relationships/image" Target="../media/image29.png"/><Relationship Id="rId7" Type="http://schemas.openxmlformats.org/officeDocument/2006/relationships/image" Target="../media/image140.png"/><Relationship Id="rId12" Type="http://schemas.openxmlformats.org/officeDocument/2006/relationships/image" Target="../media/image187.png"/><Relationship Id="rId17" Type="http://schemas.openxmlformats.org/officeDocument/2006/relationships/image" Target="../media/image192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91.png"/><Relationship Id="rId20" Type="http://schemas.openxmlformats.org/officeDocument/2006/relationships/image" Target="../media/image1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2.png"/><Relationship Id="rId11" Type="http://schemas.openxmlformats.org/officeDocument/2006/relationships/image" Target="../media/image186.png"/><Relationship Id="rId5" Type="http://schemas.openxmlformats.org/officeDocument/2006/relationships/image" Target="../media/image181.png"/><Relationship Id="rId15" Type="http://schemas.openxmlformats.org/officeDocument/2006/relationships/image" Target="../media/image190.png"/><Relationship Id="rId10" Type="http://schemas.openxmlformats.org/officeDocument/2006/relationships/image" Target="../media/image185.png"/><Relationship Id="rId19" Type="http://schemas.openxmlformats.org/officeDocument/2006/relationships/image" Target="../media/image194.png"/><Relationship Id="rId4" Type="http://schemas.openxmlformats.org/officeDocument/2006/relationships/image" Target="../media/image180.png"/><Relationship Id="rId9" Type="http://schemas.openxmlformats.org/officeDocument/2006/relationships/image" Target="../media/image184.png"/><Relationship Id="rId14" Type="http://schemas.openxmlformats.org/officeDocument/2006/relationships/image" Target="../media/image18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05.png"/><Relationship Id="rId18" Type="http://schemas.openxmlformats.org/officeDocument/2006/relationships/image" Target="../media/image210.png"/><Relationship Id="rId3" Type="http://schemas.openxmlformats.org/officeDocument/2006/relationships/image" Target="../media/image29.png"/><Relationship Id="rId7" Type="http://schemas.openxmlformats.org/officeDocument/2006/relationships/image" Target="../media/image199.png"/><Relationship Id="rId12" Type="http://schemas.openxmlformats.org/officeDocument/2006/relationships/image" Target="../media/image204.png"/><Relationship Id="rId17" Type="http://schemas.openxmlformats.org/officeDocument/2006/relationships/image" Target="../media/image209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08.png"/><Relationship Id="rId20" Type="http://schemas.openxmlformats.org/officeDocument/2006/relationships/image" Target="../media/image2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8.png"/><Relationship Id="rId11" Type="http://schemas.openxmlformats.org/officeDocument/2006/relationships/image" Target="../media/image203.png"/><Relationship Id="rId5" Type="http://schemas.openxmlformats.org/officeDocument/2006/relationships/image" Target="../media/image197.png"/><Relationship Id="rId15" Type="http://schemas.openxmlformats.org/officeDocument/2006/relationships/image" Target="../media/image207.png"/><Relationship Id="rId10" Type="http://schemas.openxmlformats.org/officeDocument/2006/relationships/image" Target="../media/image202.png"/><Relationship Id="rId19" Type="http://schemas.openxmlformats.org/officeDocument/2006/relationships/image" Target="../media/image211.png"/><Relationship Id="rId4" Type="http://schemas.openxmlformats.org/officeDocument/2006/relationships/image" Target="../media/image196.png"/><Relationship Id="rId9" Type="http://schemas.openxmlformats.org/officeDocument/2006/relationships/image" Target="../media/image201.png"/><Relationship Id="rId14" Type="http://schemas.openxmlformats.org/officeDocument/2006/relationships/image" Target="../media/image20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3" Type="http://schemas.openxmlformats.org/officeDocument/2006/relationships/image" Target="../media/image29.png"/><Relationship Id="rId7" Type="http://schemas.openxmlformats.org/officeDocument/2006/relationships/image" Target="../media/image2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26" Type="http://schemas.openxmlformats.org/officeDocument/2006/relationships/image" Target="../media/image52.jpg"/><Relationship Id="rId3" Type="http://schemas.openxmlformats.org/officeDocument/2006/relationships/image" Target="../media/image29.png"/><Relationship Id="rId21" Type="http://schemas.openxmlformats.org/officeDocument/2006/relationships/image" Target="../media/image47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5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29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24" Type="http://schemas.openxmlformats.org/officeDocument/2006/relationships/image" Target="../media/image50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23" Type="http://schemas.openxmlformats.org/officeDocument/2006/relationships/image" Target="../media/image49.png"/><Relationship Id="rId28" Type="http://schemas.openxmlformats.org/officeDocument/2006/relationships/image" Target="../media/image54.pn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31" Type="http://schemas.openxmlformats.org/officeDocument/2006/relationships/image" Target="../media/image57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Relationship Id="rId22" Type="http://schemas.openxmlformats.org/officeDocument/2006/relationships/image" Target="../media/image48.png"/><Relationship Id="rId27" Type="http://schemas.openxmlformats.org/officeDocument/2006/relationships/image" Target="../media/image53.png"/><Relationship Id="rId30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g"/><Relationship Id="rId13" Type="http://schemas.openxmlformats.org/officeDocument/2006/relationships/image" Target="../media/image67.png"/><Relationship Id="rId18" Type="http://schemas.openxmlformats.org/officeDocument/2006/relationships/image" Target="../media/image72.png"/><Relationship Id="rId3" Type="http://schemas.openxmlformats.org/officeDocument/2006/relationships/image" Target="../media/image29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19" Type="http://schemas.openxmlformats.org/officeDocument/2006/relationships/image" Target="../media/image31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54.png"/><Relationship Id="rId18" Type="http://schemas.openxmlformats.org/officeDocument/2006/relationships/image" Target="../media/image86.png"/><Relationship Id="rId26" Type="http://schemas.openxmlformats.org/officeDocument/2006/relationships/image" Target="../media/image94.png"/><Relationship Id="rId3" Type="http://schemas.openxmlformats.org/officeDocument/2006/relationships/image" Target="../media/image29.png"/><Relationship Id="rId21" Type="http://schemas.openxmlformats.org/officeDocument/2006/relationships/image" Target="../media/image89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17" Type="http://schemas.openxmlformats.org/officeDocument/2006/relationships/image" Target="../media/image85.png"/><Relationship Id="rId25" Type="http://schemas.openxmlformats.org/officeDocument/2006/relationships/image" Target="../media/image9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29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24" Type="http://schemas.openxmlformats.org/officeDocument/2006/relationships/image" Target="../media/image92.png"/><Relationship Id="rId5" Type="http://schemas.openxmlformats.org/officeDocument/2006/relationships/image" Target="../media/image74.png"/><Relationship Id="rId15" Type="http://schemas.openxmlformats.org/officeDocument/2006/relationships/image" Target="../media/image83.png"/><Relationship Id="rId23" Type="http://schemas.openxmlformats.org/officeDocument/2006/relationships/image" Target="../media/image91.png"/><Relationship Id="rId28" Type="http://schemas.openxmlformats.org/officeDocument/2006/relationships/image" Target="../media/image96.png"/><Relationship Id="rId10" Type="http://schemas.openxmlformats.org/officeDocument/2006/relationships/image" Target="../media/image79.png"/><Relationship Id="rId19" Type="http://schemas.openxmlformats.org/officeDocument/2006/relationships/image" Target="../media/image87.png"/><Relationship Id="rId31" Type="http://schemas.openxmlformats.org/officeDocument/2006/relationships/image" Target="../media/image9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82.png"/><Relationship Id="rId22" Type="http://schemas.openxmlformats.org/officeDocument/2006/relationships/image" Target="../media/image90.png"/><Relationship Id="rId27" Type="http://schemas.openxmlformats.org/officeDocument/2006/relationships/image" Target="../media/image95.png"/><Relationship Id="rId30" Type="http://schemas.openxmlformats.org/officeDocument/2006/relationships/image" Target="../media/image98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9.png"/><Relationship Id="rId18" Type="http://schemas.openxmlformats.org/officeDocument/2006/relationships/image" Target="../media/image114.png"/><Relationship Id="rId26" Type="http://schemas.openxmlformats.org/officeDocument/2006/relationships/image" Target="../media/image122.png"/><Relationship Id="rId3" Type="http://schemas.openxmlformats.org/officeDocument/2006/relationships/image" Target="../media/image29.png"/><Relationship Id="rId21" Type="http://schemas.openxmlformats.org/officeDocument/2006/relationships/image" Target="../media/image117.png"/><Relationship Id="rId34" Type="http://schemas.openxmlformats.org/officeDocument/2006/relationships/image" Target="../media/image130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17" Type="http://schemas.openxmlformats.org/officeDocument/2006/relationships/image" Target="../media/image113.png"/><Relationship Id="rId25" Type="http://schemas.openxmlformats.org/officeDocument/2006/relationships/image" Target="../media/image121.png"/><Relationship Id="rId33" Type="http://schemas.openxmlformats.org/officeDocument/2006/relationships/image" Target="../media/image129.jp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12.png"/><Relationship Id="rId20" Type="http://schemas.openxmlformats.org/officeDocument/2006/relationships/image" Target="../media/image116.png"/><Relationship Id="rId29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24" Type="http://schemas.openxmlformats.org/officeDocument/2006/relationships/image" Target="../media/image120.png"/><Relationship Id="rId32" Type="http://schemas.openxmlformats.org/officeDocument/2006/relationships/image" Target="../media/image128.png"/><Relationship Id="rId5" Type="http://schemas.openxmlformats.org/officeDocument/2006/relationships/image" Target="../media/image101.png"/><Relationship Id="rId15" Type="http://schemas.openxmlformats.org/officeDocument/2006/relationships/image" Target="../media/image111.png"/><Relationship Id="rId23" Type="http://schemas.openxmlformats.org/officeDocument/2006/relationships/image" Target="../media/image119.png"/><Relationship Id="rId28" Type="http://schemas.openxmlformats.org/officeDocument/2006/relationships/image" Target="../media/image124.png"/><Relationship Id="rId36" Type="http://schemas.openxmlformats.org/officeDocument/2006/relationships/image" Target="../media/image132.png"/><Relationship Id="rId10" Type="http://schemas.openxmlformats.org/officeDocument/2006/relationships/image" Target="../media/image106.png"/><Relationship Id="rId19" Type="http://schemas.openxmlformats.org/officeDocument/2006/relationships/image" Target="../media/image115.png"/><Relationship Id="rId31" Type="http://schemas.openxmlformats.org/officeDocument/2006/relationships/image" Target="../media/image127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Relationship Id="rId14" Type="http://schemas.openxmlformats.org/officeDocument/2006/relationships/image" Target="../media/image110.png"/><Relationship Id="rId22" Type="http://schemas.openxmlformats.org/officeDocument/2006/relationships/image" Target="../media/image118.png"/><Relationship Id="rId27" Type="http://schemas.openxmlformats.org/officeDocument/2006/relationships/image" Target="../media/image123.png"/><Relationship Id="rId30" Type="http://schemas.openxmlformats.org/officeDocument/2006/relationships/image" Target="../media/image126.png"/><Relationship Id="rId35" Type="http://schemas.openxmlformats.org/officeDocument/2006/relationships/image" Target="../media/image131.png"/><Relationship Id="rId8" Type="http://schemas.openxmlformats.org/officeDocument/2006/relationships/image" Target="../media/image10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2.png"/><Relationship Id="rId3" Type="http://schemas.openxmlformats.org/officeDocument/2006/relationships/image" Target="../media/image133.png"/><Relationship Id="rId7" Type="http://schemas.openxmlformats.org/officeDocument/2006/relationships/image" Target="../media/image136.png"/><Relationship Id="rId12" Type="http://schemas.openxmlformats.org/officeDocument/2006/relationships/image" Target="../media/image141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11" Type="http://schemas.openxmlformats.org/officeDocument/2006/relationships/image" Target="../media/image140.png"/><Relationship Id="rId5" Type="http://schemas.openxmlformats.org/officeDocument/2006/relationships/image" Target="../media/image134.png"/><Relationship Id="rId15" Type="http://schemas.openxmlformats.org/officeDocument/2006/relationships/image" Target="../media/image144.png"/><Relationship Id="rId10" Type="http://schemas.openxmlformats.org/officeDocument/2006/relationships/image" Target="../media/image139.png"/><Relationship Id="rId4" Type="http://schemas.openxmlformats.org/officeDocument/2006/relationships/image" Target="../media/image101.png"/><Relationship Id="rId9" Type="http://schemas.openxmlformats.org/officeDocument/2006/relationships/image" Target="../media/image138.png"/><Relationship Id="rId14" Type="http://schemas.openxmlformats.org/officeDocument/2006/relationships/image" Target="../media/image14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5.png"/><Relationship Id="rId3" Type="http://schemas.openxmlformats.org/officeDocument/2006/relationships/image" Target="../media/image29.png"/><Relationship Id="rId7" Type="http://schemas.openxmlformats.org/officeDocument/2006/relationships/image" Target="../media/image149.png"/><Relationship Id="rId12" Type="http://schemas.openxmlformats.org/officeDocument/2006/relationships/image" Target="../media/image154.png"/><Relationship Id="rId17" Type="http://schemas.openxmlformats.org/officeDocument/2006/relationships/image" Target="../media/image158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5" Type="http://schemas.openxmlformats.org/officeDocument/2006/relationships/image" Target="../media/image147.png"/><Relationship Id="rId15" Type="http://schemas.openxmlformats.org/officeDocument/2006/relationships/image" Target="../media/image157.png"/><Relationship Id="rId10" Type="http://schemas.openxmlformats.org/officeDocument/2006/relationships/image" Target="../media/image152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Relationship Id="rId14" Type="http://schemas.openxmlformats.org/officeDocument/2006/relationships/image" Target="../media/image15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168.png"/><Relationship Id="rId18" Type="http://schemas.openxmlformats.org/officeDocument/2006/relationships/image" Target="../media/image173.png"/><Relationship Id="rId3" Type="http://schemas.openxmlformats.org/officeDocument/2006/relationships/image" Target="../media/image29.png"/><Relationship Id="rId21" Type="http://schemas.openxmlformats.org/officeDocument/2006/relationships/image" Target="../media/image176.png"/><Relationship Id="rId7" Type="http://schemas.openxmlformats.org/officeDocument/2006/relationships/image" Target="../media/image162.png"/><Relationship Id="rId12" Type="http://schemas.openxmlformats.org/officeDocument/2006/relationships/image" Target="../media/image167.png"/><Relationship Id="rId17" Type="http://schemas.openxmlformats.org/officeDocument/2006/relationships/image" Target="../media/image172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71.png"/><Relationship Id="rId20" Type="http://schemas.openxmlformats.org/officeDocument/2006/relationships/image" Target="../media/image1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png"/><Relationship Id="rId11" Type="http://schemas.openxmlformats.org/officeDocument/2006/relationships/image" Target="../media/image166.png"/><Relationship Id="rId24" Type="http://schemas.openxmlformats.org/officeDocument/2006/relationships/image" Target="../media/image179.png"/><Relationship Id="rId5" Type="http://schemas.openxmlformats.org/officeDocument/2006/relationships/image" Target="../media/image160.png"/><Relationship Id="rId15" Type="http://schemas.openxmlformats.org/officeDocument/2006/relationships/image" Target="../media/image170.png"/><Relationship Id="rId23" Type="http://schemas.openxmlformats.org/officeDocument/2006/relationships/image" Target="../media/image178.png"/><Relationship Id="rId10" Type="http://schemas.openxmlformats.org/officeDocument/2006/relationships/image" Target="../media/image165.png"/><Relationship Id="rId19" Type="http://schemas.openxmlformats.org/officeDocument/2006/relationships/image" Target="../media/image174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Relationship Id="rId14" Type="http://schemas.openxmlformats.org/officeDocument/2006/relationships/image" Target="../media/image169.png"/><Relationship Id="rId22" Type="http://schemas.openxmlformats.org/officeDocument/2006/relationships/image" Target="../media/image17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111901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3276600"/>
            <a:ext cx="1219200" cy="762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4343400"/>
            <a:ext cx="5892701" cy="1524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1901" y="0"/>
            <a:ext cx="1219200" cy="6858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1901" y="0"/>
            <a:ext cx="5079950" cy="68580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6819900"/>
            <a:ext cx="12192000" cy="38100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762000" y="990600"/>
            <a:ext cx="328737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b="1" kern="0" spc="84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GAME DEVELOPMENT PROJECT</a:t>
            </a:r>
            <a:endParaRPr lang="en-US" sz="1050" dirty="0"/>
          </a:p>
        </p:txBody>
      </p:sp>
      <p:sp>
        <p:nvSpPr>
          <p:cNvPr id="10" name="Text 1"/>
          <p:cNvSpPr/>
          <p:nvPr/>
        </p:nvSpPr>
        <p:spPr>
          <a:xfrm>
            <a:off x="609600" y="1409700"/>
            <a:ext cx="5892701" cy="1714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6750"/>
              </a:lnSpc>
              <a:buNone/>
            </a:pPr>
            <a:r>
              <a:rPr lang="en-US" sz="5400" b="1" i="1" kern="0" spc="-216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SURVIVE
</a:t>
            </a:r>
            <a:r>
              <a:rPr lang="en-US" sz="5400" b="1" i="1" kern="0" spc="-216" dirty="0">
                <a:solidFill>
                  <a:srgbClr val="F9731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 MINUTES</a:t>
            </a:r>
            <a:endParaRPr lang="en-US" sz="5400" dirty="0"/>
          </a:p>
        </p:txBody>
      </p:sp>
      <p:sp>
        <p:nvSpPr>
          <p:cNvPr id="11" name="Text 2"/>
          <p:cNvSpPr/>
          <p:nvPr/>
        </p:nvSpPr>
        <p:spPr>
          <a:xfrm>
            <a:off x="609600" y="3581400"/>
            <a:ext cx="5892701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D4D4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3D 뱀서류 로그라이크 게임 기획안</a:t>
            </a:r>
            <a:endParaRPr lang="en-US" sz="1800" dirty="0"/>
          </a:p>
        </p:txBody>
      </p:sp>
      <p:sp>
        <p:nvSpPr>
          <p:cNvPr id="12" name="Text 3"/>
          <p:cNvSpPr/>
          <p:nvPr/>
        </p:nvSpPr>
        <p:spPr>
          <a:xfrm>
            <a:off x="609600" y="4648200"/>
            <a:ext cx="29463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kern="0" spc="84" dirty="0">
                <a:solidFill>
                  <a:srgbClr val="71717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ENGINE</a:t>
            </a:r>
            <a:endParaRPr lang="en-US" sz="1050" dirty="0"/>
          </a:p>
        </p:txBody>
      </p:sp>
      <p:sp>
        <p:nvSpPr>
          <p:cNvPr id="13" name="Text 4"/>
          <p:cNvSpPr/>
          <p:nvPr/>
        </p:nvSpPr>
        <p:spPr>
          <a:xfrm>
            <a:off x="609600" y="4876800"/>
            <a:ext cx="29463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Unity 3D</a:t>
            </a:r>
            <a:endParaRPr lang="en-US" sz="1350" dirty="0"/>
          </a:p>
        </p:txBody>
      </p:sp>
      <p:sp>
        <p:nvSpPr>
          <p:cNvPr id="14" name="Text 5"/>
          <p:cNvSpPr/>
          <p:nvPr/>
        </p:nvSpPr>
        <p:spPr>
          <a:xfrm>
            <a:off x="3555950" y="4648200"/>
            <a:ext cx="29463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kern="0" spc="84" dirty="0">
                <a:solidFill>
                  <a:srgbClr val="71717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GENRE</a:t>
            </a:r>
            <a:endParaRPr lang="en-US" sz="1050" dirty="0"/>
          </a:p>
        </p:txBody>
      </p:sp>
      <p:sp>
        <p:nvSpPr>
          <p:cNvPr id="15" name="Text 6"/>
          <p:cNvSpPr/>
          <p:nvPr/>
        </p:nvSpPr>
        <p:spPr>
          <a:xfrm>
            <a:off x="3555950" y="4876800"/>
            <a:ext cx="35356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3D Auto Attack Roguelike</a:t>
            </a:r>
          </a:p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(</a:t>
            </a:r>
            <a:r>
              <a:rPr lang="ko-KR" altLang="en-US" sz="1350" b="1" dirty="0" err="1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뱀서류</a:t>
            </a:r>
            <a:r>
              <a:rPr lang="en-US" altLang="ko-KR" sz="135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 – </a:t>
            </a:r>
            <a:r>
              <a:rPr lang="ko-KR" altLang="en-US" sz="1350" b="1" dirty="0" err="1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뱀서라이크</a:t>
            </a:r>
            <a:r>
              <a:rPr lang="en-US" altLang="ko-KR" sz="135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</a:rPr>
              <a:t>)</a:t>
            </a:r>
            <a:endParaRPr lang="en-US" sz="1350" dirty="0"/>
          </a:p>
        </p:txBody>
      </p:sp>
      <p:sp>
        <p:nvSpPr>
          <p:cNvPr id="16" name="Text 7"/>
          <p:cNvSpPr/>
          <p:nvPr/>
        </p:nvSpPr>
        <p:spPr>
          <a:xfrm>
            <a:off x="609600" y="5372100"/>
            <a:ext cx="29463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kern="0" spc="84" dirty="0">
                <a:solidFill>
                  <a:srgbClr val="71717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DEVELOPER</a:t>
            </a:r>
            <a:endParaRPr lang="en-US" sz="1050" dirty="0"/>
          </a:p>
        </p:txBody>
      </p:sp>
      <p:sp>
        <p:nvSpPr>
          <p:cNvPr id="17" name="Text 8"/>
          <p:cNvSpPr/>
          <p:nvPr/>
        </p:nvSpPr>
        <p:spPr>
          <a:xfrm>
            <a:off x="609600" y="5600700"/>
            <a:ext cx="35356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B923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1인 개발 (Solo Project)</a:t>
            </a:r>
            <a:endParaRPr lang="en-US" sz="1350" dirty="0"/>
          </a:p>
        </p:txBody>
      </p:sp>
      <p:sp>
        <p:nvSpPr>
          <p:cNvPr id="18" name="Text 9"/>
          <p:cNvSpPr/>
          <p:nvPr/>
        </p:nvSpPr>
        <p:spPr>
          <a:xfrm>
            <a:off x="3555950" y="5372100"/>
            <a:ext cx="29463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kern="0" spc="84" dirty="0">
                <a:solidFill>
                  <a:srgbClr val="71717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PERIOD</a:t>
            </a:r>
            <a:endParaRPr lang="en-US" sz="1050" dirty="0"/>
          </a:p>
        </p:txBody>
      </p:sp>
      <p:sp>
        <p:nvSpPr>
          <p:cNvPr id="19" name="Text 10"/>
          <p:cNvSpPr/>
          <p:nvPr/>
        </p:nvSpPr>
        <p:spPr>
          <a:xfrm>
            <a:off x="3555950" y="5600700"/>
            <a:ext cx="35356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4주 (2026.02.01 ~ )</a:t>
            </a:r>
            <a:endParaRPr lang="en-US" sz="1350" dirty="0"/>
          </a:p>
        </p:txBody>
      </p:sp>
      <p:sp>
        <p:nvSpPr>
          <p:cNvPr id="20" name="Text 11"/>
          <p:cNvSpPr/>
          <p:nvPr/>
        </p:nvSpPr>
        <p:spPr>
          <a:xfrm>
            <a:off x="8331101" y="6286500"/>
            <a:ext cx="2387084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200"/>
              </a:lnSpc>
              <a:buNone/>
            </a:pPr>
            <a:r>
              <a:rPr lang="ko-KR" altLang="en-US" sz="900" dirty="0">
                <a:solidFill>
                  <a:srgbClr val="A1A1AA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예시 사진 </a:t>
            </a:r>
            <a:r>
              <a:rPr lang="en-US" altLang="ko-KR" sz="900" dirty="0">
                <a:solidFill>
                  <a:srgbClr val="A1A1AA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:</a:t>
            </a:r>
            <a:r>
              <a:rPr lang="en-US" sz="900" dirty="0">
                <a:solidFill>
                  <a:srgbClr val="A1A1AA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THE FOREST SURVIVAL</a:t>
            </a:r>
            <a:endParaRPr lang="en-US" sz="900" dirty="0"/>
          </a:p>
        </p:txBody>
      </p:sp>
      <p:sp>
        <p:nvSpPr>
          <p:cNvPr id="22" name="Text 13"/>
          <p:cNvSpPr/>
          <p:nvPr/>
        </p:nvSpPr>
        <p:spPr>
          <a:xfrm>
            <a:off x="11216432" y="6553200"/>
            <a:ext cx="987802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78716C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Page 01 / 12</a:t>
            </a:r>
            <a:endParaRPr lang="en-US" sz="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905000"/>
            <a:ext cx="5295900" cy="16573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1762125"/>
            <a:ext cx="803970" cy="2095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" y="2171700"/>
            <a:ext cx="171450" cy="190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100" y="2619375"/>
            <a:ext cx="57150" cy="5715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100" y="2886075"/>
            <a:ext cx="57150" cy="571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100" y="3152775"/>
            <a:ext cx="57150" cy="571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4600" y="1905000"/>
            <a:ext cx="5295900" cy="16573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15100" y="1762125"/>
            <a:ext cx="832545" cy="20955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53200" y="2171700"/>
            <a:ext cx="219075" cy="1905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53200" y="2619375"/>
            <a:ext cx="57150" cy="571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53200" y="2886075"/>
            <a:ext cx="57150" cy="5715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53200" y="3152775"/>
            <a:ext cx="57150" cy="571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1500" y="4019550"/>
            <a:ext cx="5295900" cy="165735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2000" y="3876675"/>
            <a:ext cx="832545" cy="20955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0100" y="4286250"/>
            <a:ext cx="190500" cy="1905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0100" y="4733925"/>
            <a:ext cx="57150" cy="5715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0100" y="5000625"/>
            <a:ext cx="57150" cy="5715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0100" y="5267325"/>
            <a:ext cx="57150" cy="5715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24600" y="4019550"/>
            <a:ext cx="5295900" cy="165735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15100" y="3876675"/>
            <a:ext cx="832545" cy="20955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53200" y="4286250"/>
            <a:ext cx="219075" cy="1905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53200" y="4733925"/>
            <a:ext cx="57150" cy="5715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53200" y="5000625"/>
            <a:ext cx="57150" cy="5715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53200" y="5267325"/>
            <a:ext cx="57150" cy="5715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71500" y="5829300"/>
            <a:ext cx="11049000" cy="457200"/>
          </a:xfrm>
          <a:prstGeom prst="rect">
            <a:avLst/>
          </a:prstGeom>
        </p:spPr>
      </p:pic>
      <p:sp>
        <p:nvSpPr>
          <p:cNvPr id="28" name="Text 0"/>
          <p:cNvSpPr/>
          <p:nvPr/>
        </p:nvSpPr>
        <p:spPr>
          <a:xfrm>
            <a:off x="571500" y="571500"/>
            <a:ext cx="11049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i="1" kern="0" spc="-54" dirty="0">
                <a:solidFill>
                  <a:srgbClr val="10B98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10. 개발 일정</a:t>
            </a:r>
            <a:endParaRPr lang="en-US" sz="2700" dirty="0"/>
          </a:p>
        </p:txBody>
      </p:sp>
      <p:sp>
        <p:nvSpPr>
          <p:cNvPr id="29" name="Text 1"/>
          <p:cNvSpPr/>
          <p:nvPr/>
        </p:nvSpPr>
        <p:spPr>
          <a:xfrm>
            <a:off x="571500" y="1028700"/>
            <a:ext cx="11049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A8A29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4주간의 단계별 마일스톤 및 핵심 개발 목표</a:t>
            </a:r>
            <a:endParaRPr lang="en-US" sz="1350" dirty="0"/>
          </a:p>
        </p:txBody>
      </p:sp>
      <p:sp>
        <p:nvSpPr>
          <p:cNvPr id="30" name="Text 2"/>
          <p:cNvSpPr/>
          <p:nvPr/>
        </p:nvSpPr>
        <p:spPr>
          <a:xfrm>
            <a:off x="876300" y="1762125"/>
            <a:ext cx="964763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350"/>
              </a:lnSpc>
              <a:buNone/>
            </a:pPr>
            <a:r>
              <a:rPr lang="en-US" sz="900" b="1" kern="0" spc="7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WEEK 01</a:t>
            </a:r>
            <a:endParaRPr lang="en-US" sz="900" dirty="0"/>
          </a:p>
        </p:txBody>
      </p:sp>
      <p:sp>
        <p:nvSpPr>
          <p:cNvPr id="31" name="Text 3"/>
          <p:cNvSpPr/>
          <p:nvPr/>
        </p:nvSpPr>
        <p:spPr>
          <a:xfrm>
            <a:off x="1085850" y="2133600"/>
            <a:ext cx="48387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이동 / 기본 전투</a:t>
            </a:r>
            <a:endParaRPr lang="en-US" sz="1500" dirty="0"/>
          </a:p>
        </p:txBody>
      </p:sp>
      <p:sp>
        <p:nvSpPr>
          <p:cNvPr id="32" name="Text 4"/>
          <p:cNvSpPr/>
          <p:nvPr/>
        </p:nvSpPr>
        <p:spPr>
          <a:xfrm>
            <a:off x="742950" y="2552700"/>
            <a:ext cx="50292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A8A29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플레이어 이동 시스템 (WASD)</a:t>
            </a:r>
            <a:endParaRPr lang="en-US" sz="1050" dirty="0"/>
          </a:p>
        </p:txBody>
      </p:sp>
      <p:sp>
        <p:nvSpPr>
          <p:cNvPr id="33" name="Text 5"/>
          <p:cNvSpPr/>
          <p:nvPr/>
        </p:nvSpPr>
        <p:spPr>
          <a:xfrm>
            <a:off x="742950" y="2819400"/>
            <a:ext cx="50292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A8A29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기본 투사체 공격 메카닉</a:t>
            </a:r>
            <a:endParaRPr lang="en-US" sz="1050" dirty="0"/>
          </a:p>
        </p:txBody>
      </p:sp>
      <p:sp>
        <p:nvSpPr>
          <p:cNvPr id="34" name="Text 6"/>
          <p:cNvSpPr/>
          <p:nvPr/>
        </p:nvSpPr>
        <p:spPr>
          <a:xfrm>
            <a:off x="742950" y="3086100"/>
            <a:ext cx="50292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A8A29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쿼터뷰 카메라 리깅</a:t>
            </a:r>
            <a:endParaRPr lang="en-US" sz="1050" dirty="0"/>
          </a:p>
        </p:txBody>
      </p:sp>
      <p:sp>
        <p:nvSpPr>
          <p:cNvPr id="35" name="Text 7"/>
          <p:cNvSpPr/>
          <p:nvPr/>
        </p:nvSpPr>
        <p:spPr>
          <a:xfrm>
            <a:off x="6629400" y="1762125"/>
            <a:ext cx="999053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350"/>
              </a:lnSpc>
              <a:buNone/>
            </a:pPr>
            <a:r>
              <a:rPr lang="en-US" sz="900" b="1" kern="0" spc="7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WEEK 02</a:t>
            </a:r>
            <a:endParaRPr lang="en-US" sz="900" dirty="0"/>
          </a:p>
        </p:txBody>
      </p:sp>
      <p:sp>
        <p:nvSpPr>
          <p:cNvPr id="36" name="Text 8"/>
          <p:cNvSpPr/>
          <p:nvPr/>
        </p:nvSpPr>
        <p:spPr>
          <a:xfrm>
            <a:off x="6886575" y="2133600"/>
            <a:ext cx="48387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무기 시스템 / 풀링</a:t>
            </a:r>
            <a:endParaRPr lang="en-US" sz="1500" dirty="0"/>
          </a:p>
        </p:txBody>
      </p:sp>
      <p:sp>
        <p:nvSpPr>
          <p:cNvPr id="37" name="Text 9"/>
          <p:cNvSpPr/>
          <p:nvPr/>
        </p:nvSpPr>
        <p:spPr>
          <a:xfrm>
            <a:off x="6496050" y="2552700"/>
            <a:ext cx="50292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A8A29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다양한 공격 패턴 (범위, 연사 등)</a:t>
            </a:r>
            <a:endParaRPr lang="en-US" sz="1050" dirty="0"/>
          </a:p>
        </p:txBody>
      </p:sp>
      <p:sp>
        <p:nvSpPr>
          <p:cNvPr id="38" name="Text 10"/>
          <p:cNvSpPr/>
          <p:nvPr/>
        </p:nvSpPr>
        <p:spPr>
          <a:xfrm>
            <a:off x="6496050" y="2819400"/>
            <a:ext cx="50292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A8A29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오브젝트 풀링 (Object Pooling) 최적화</a:t>
            </a:r>
            <a:endParaRPr lang="en-US" sz="1050" dirty="0"/>
          </a:p>
        </p:txBody>
      </p:sp>
      <p:sp>
        <p:nvSpPr>
          <p:cNvPr id="39" name="Text 11"/>
          <p:cNvSpPr/>
          <p:nvPr/>
        </p:nvSpPr>
        <p:spPr>
          <a:xfrm>
            <a:off x="6496050" y="3086100"/>
            <a:ext cx="50292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A8A29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데이터 기반 무기 스텟 정의</a:t>
            </a:r>
            <a:endParaRPr lang="en-US" sz="1050" dirty="0"/>
          </a:p>
        </p:txBody>
      </p:sp>
      <p:sp>
        <p:nvSpPr>
          <p:cNvPr id="40" name="Text 12"/>
          <p:cNvSpPr/>
          <p:nvPr/>
        </p:nvSpPr>
        <p:spPr>
          <a:xfrm>
            <a:off x="876300" y="3876675"/>
            <a:ext cx="999053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350"/>
              </a:lnSpc>
              <a:buNone/>
            </a:pPr>
            <a:r>
              <a:rPr lang="en-US" sz="900" b="1" kern="0" spc="72" dirty="0">
                <a:solidFill>
                  <a:srgbClr val="022C2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WEEK 03</a:t>
            </a:r>
            <a:endParaRPr lang="en-US" sz="900" dirty="0"/>
          </a:p>
        </p:txBody>
      </p:sp>
      <p:sp>
        <p:nvSpPr>
          <p:cNvPr id="41" name="Text 13"/>
          <p:cNvSpPr/>
          <p:nvPr/>
        </p:nvSpPr>
        <p:spPr>
          <a:xfrm>
            <a:off x="1104900" y="4248150"/>
            <a:ext cx="48387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성장 / 웨이브</a:t>
            </a:r>
            <a:endParaRPr lang="en-US" sz="1500" dirty="0"/>
          </a:p>
        </p:txBody>
      </p:sp>
      <p:sp>
        <p:nvSpPr>
          <p:cNvPr id="42" name="Text 14"/>
          <p:cNvSpPr/>
          <p:nvPr/>
        </p:nvSpPr>
        <p:spPr>
          <a:xfrm>
            <a:off x="742950" y="4667250"/>
            <a:ext cx="50292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A8A29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레벨업 및 무작위 강화 선택 시스템</a:t>
            </a:r>
            <a:endParaRPr lang="en-US" sz="1050" dirty="0"/>
          </a:p>
        </p:txBody>
      </p:sp>
      <p:sp>
        <p:nvSpPr>
          <p:cNvPr id="43" name="Text 15"/>
          <p:cNvSpPr/>
          <p:nvPr/>
        </p:nvSpPr>
        <p:spPr>
          <a:xfrm>
            <a:off x="742950" y="4933950"/>
            <a:ext cx="50292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A8A29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시간 경과에 따른 적 웨이브 난이도 조절</a:t>
            </a:r>
            <a:endParaRPr lang="en-US" sz="1050" dirty="0"/>
          </a:p>
        </p:txBody>
      </p:sp>
      <p:sp>
        <p:nvSpPr>
          <p:cNvPr id="44" name="Text 16"/>
          <p:cNvSpPr/>
          <p:nvPr/>
        </p:nvSpPr>
        <p:spPr>
          <a:xfrm>
            <a:off x="742950" y="5200650"/>
            <a:ext cx="50292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A8A29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경험치 젬 및 아이템 드롭 로직</a:t>
            </a:r>
            <a:endParaRPr lang="en-US" sz="1050" dirty="0"/>
          </a:p>
        </p:txBody>
      </p:sp>
      <p:sp>
        <p:nvSpPr>
          <p:cNvPr id="45" name="Text 17"/>
          <p:cNvSpPr/>
          <p:nvPr/>
        </p:nvSpPr>
        <p:spPr>
          <a:xfrm>
            <a:off x="6629400" y="3876675"/>
            <a:ext cx="999053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350"/>
              </a:lnSpc>
              <a:buNone/>
            </a:pPr>
            <a:r>
              <a:rPr lang="en-US" sz="900" b="1" kern="0" spc="72" dirty="0">
                <a:solidFill>
                  <a:srgbClr val="09090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WEEK 04</a:t>
            </a:r>
            <a:endParaRPr lang="en-US" sz="900" dirty="0"/>
          </a:p>
        </p:txBody>
      </p:sp>
      <p:sp>
        <p:nvSpPr>
          <p:cNvPr id="46" name="Text 18"/>
          <p:cNvSpPr/>
          <p:nvPr/>
        </p:nvSpPr>
        <p:spPr>
          <a:xfrm>
            <a:off x="6886575" y="4248150"/>
            <a:ext cx="48387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최적화 / 폴리싱</a:t>
            </a:r>
            <a:endParaRPr lang="en-US" sz="1500" dirty="0"/>
          </a:p>
        </p:txBody>
      </p:sp>
      <p:sp>
        <p:nvSpPr>
          <p:cNvPr id="47" name="Text 19"/>
          <p:cNvSpPr/>
          <p:nvPr/>
        </p:nvSpPr>
        <p:spPr>
          <a:xfrm>
            <a:off x="6496050" y="4667250"/>
            <a:ext cx="50292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A8A29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프레임 드랍 방지 및 대규모 전투 최적화</a:t>
            </a:r>
            <a:endParaRPr lang="en-US" sz="1050" dirty="0"/>
          </a:p>
        </p:txBody>
      </p:sp>
      <p:sp>
        <p:nvSpPr>
          <p:cNvPr id="48" name="Text 20"/>
          <p:cNvSpPr/>
          <p:nvPr/>
        </p:nvSpPr>
        <p:spPr>
          <a:xfrm>
            <a:off x="6496050" y="4933950"/>
            <a:ext cx="50292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A8A29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전체적인 UI/UX 디테일 개선</a:t>
            </a:r>
            <a:endParaRPr lang="en-US" sz="1050" dirty="0"/>
          </a:p>
        </p:txBody>
      </p:sp>
      <p:sp>
        <p:nvSpPr>
          <p:cNvPr id="49" name="Text 21"/>
          <p:cNvSpPr/>
          <p:nvPr/>
        </p:nvSpPr>
        <p:spPr>
          <a:xfrm>
            <a:off x="6496050" y="5200650"/>
            <a:ext cx="50292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A8A29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밸런스 테스트 및 버그 수정</a:t>
            </a:r>
            <a:endParaRPr lang="en-US" sz="1050" dirty="0"/>
          </a:p>
        </p:txBody>
      </p:sp>
      <p:sp>
        <p:nvSpPr>
          <p:cNvPr id="50" name="Text 22"/>
          <p:cNvSpPr/>
          <p:nvPr/>
        </p:nvSpPr>
        <p:spPr>
          <a:xfrm>
            <a:off x="571500" y="6134100"/>
            <a:ext cx="2140089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78716C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MILESTONE: SURVIVE 10 MINS</a:t>
            </a:r>
            <a:endParaRPr lang="en-US" sz="900" dirty="0"/>
          </a:p>
        </p:txBody>
      </p:sp>
      <p:sp>
        <p:nvSpPr>
          <p:cNvPr id="52" name="Text 24"/>
          <p:cNvSpPr/>
          <p:nvPr/>
        </p:nvSpPr>
        <p:spPr>
          <a:xfrm>
            <a:off x="11216432" y="6553200"/>
            <a:ext cx="987802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57534E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Page 10 / 12</a:t>
            </a:r>
            <a:endParaRPr lang="en-US" sz="9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571500"/>
            <a:ext cx="11049000" cy="952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7600" y="914400"/>
            <a:ext cx="342900" cy="381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1981200"/>
            <a:ext cx="3479750" cy="2250281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5551" y="2209800"/>
            <a:ext cx="571500" cy="571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25576" y="2381250"/>
            <a:ext cx="171450" cy="228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56050" y="1981200"/>
            <a:ext cx="3479750" cy="2250281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10101" y="2209800"/>
            <a:ext cx="571500" cy="5715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52976" y="2381250"/>
            <a:ext cx="285750" cy="2286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40601" y="1981200"/>
            <a:ext cx="3479899" cy="2250281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94800" y="2209800"/>
            <a:ext cx="571500" cy="5715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751963" y="2381250"/>
            <a:ext cx="257175" cy="2286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1500" y="4536281"/>
            <a:ext cx="3479750" cy="2033588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25551" y="4764881"/>
            <a:ext cx="571500" cy="5715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97001" y="4936331"/>
            <a:ext cx="228600" cy="2286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356050" y="4536281"/>
            <a:ext cx="7264450" cy="2033588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660850" y="5172075"/>
            <a:ext cx="571500" cy="5715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832300" y="5343525"/>
            <a:ext cx="228600" cy="228600"/>
          </a:xfrm>
          <a:prstGeom prst="rect">
            <a:avLst/>
          </a:prstGeom>
        </p:spPr>
      </p:pic>
      <p:sp>
        <p:nvSpPr>
          <p:cNvPr id="20" name="Text 0"/>
          <p:cNvSpPr/>
          <p:nvPr/>
        </p:nvSpPr>
        <p:spPr>
          <a:xfrm>
            <a:off x="571500" y="571500"/>
            <a:ext cx="505206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i="1" kern="0" spc="-54" dirty="0">
                <a:solidFill>
                  <a:srgbClr val="60A5F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11. 추후 확장 아이디어</a:t>
            </a:r>
            <a:endParaRPr lang="en-US" sz="2700" dirty="0"/>
          </a:p>
        </p:txBody>
      </p:sp>
      <p:sp>
        <p:nvSpPr>
          <p:cNvPr id="21" name="Text 1"/>
          <p:cNvSpPr/>
          <p:nvPr/>
        </p:nvSpPr>
        <p:spPr>
          <a:xfrm>
            <a:off x="571500" y="1028700"/>
            <a:ext cx="50520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A8A29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MVP 출시 이후 콘텐츠 다양성 및 리플레이 가치 확보 전략</a:t>
            </a:r>
            <a:endParaRPr lang="en-US" sz="1350" dirty="0"/>
          </a:p>
        </p:txBody>
      </p:sp>
      <p:sp>
        <p:nvSpPr>
          <p:cNvPr id="22" name="Text 2"/>
          <p:cNvSpPr/>
          <p:nvPr/>
        </p:nvSpPr>
        <p:spPr>
          <a:xfrm>
            <a:off x="1636931" y="2971800"/>
            <a:ext cx="13487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스킬 및 시너지</a:t>
            </a:r>
            <a:endParaRPr lang="en-US" sz="1500" dirty="0"/>
          </a:p>
        </p:txBody>
      </p:sp>
      <p:sp>
        <p:nvSpPr>
          <p:cNvPr id="23" name="Text 3"/>
          <p:cNvSpPr/>
          <p:nvPr/>
        </p:nvSpPr>
        <p:spPr>
          <a:xfrm>
            <a:off x="1395278" y="3342085"/>
            <a:ext cx="1818739" cy="65008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706"/>
              </a:lnSpc>
              <a:buNone/>
            </a:pPr>
            <a:r>
              <a:rPr lang="en-US" sz="1050" dirty="0">
                <a:solidFill>
                  <a:srgbClr val="A8A29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속성 기반 스킬 종류 대폭 확장
특정 스킬 조합 시 발동되는
</a:t>
            </a:r>
            <a:r>
              <a:rPr lang="en-US" sz="1050" b="1" dirty="0">
                <a:solidFill>
                  <a:srgbClr val="60A5F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강력한 시너지 시스템</a:t>
            </a:r>
            <a:r>
              <a:rPr lang="en-US" sz="1050" dirty="0">
                <a:solidFill>
                  <a:srgbClr val="A8A29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도입</a:t>
            </a:r>
            <a:endParaRPr lang="en-US" sz="1050" dirty="0"/>
          </a:p>
        </p:txBody>
      </p:sp>
      <p:sp>
        <p:nvSpPr>
          <p:cNvPr id="24" name="Text 4"/>
          <p:cNvSpPr/>
          <p:nvPr/>
        </p:nvSpPr>
        <p:spPr>
          <a:xfrm>
            <a:off x="5450056" y="2971800"/>
            <a:ext cx="129159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다양한 캐릭터</a:t>
            </a:r>
            <a:endParaRPr lang="en-US" sz="1500" dirty="0"/>
          </a:p>
        </p:txBody>
      </p:sp>
      <p:sp>
        <p:nvSpPr>
          <p:cNvPr id="25" name="Text 5"/>
          <p:cNvSpPr/>
          <p:nvPr/>
        </p:nvSpPr>
        <p:spPr>
          <a:xfrm>
            <a:off x="5145794" y="3352800"/>
            <a:ext cx="1900114" cy="65008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706"/>
              </a:lnSpc>
              <a:buNone/>
            </a:pPr>
            <a:r>
              <a:rPr lang="en-US" sz="1050" dirty="0">
                <a:solidFill>
                  <a:srgbClr val="A8A29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고유 패시브와 시작 </a:t>
            </a:r>
            <a:r>
              <a:rPr lang="en-US" sz="1050" dirty="0" err="1">
                <a:solidFill>
                  <a:srgbClr val="A8A29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무기를</a:t>
            </a:r>
            <a:r>
              <a:rPr lang="en-US" sz="1050" dirty="0">
                <a:solidFill>
                  <a:srgbClr val="A8A29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ko-KR" altLang="en-US" sz="1050" dirty="0">
                <a:solidFill>
                  <a:srgbClr val="A8A29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가</a:t>
            </a:r>
            <a:r>
              <a:rPr lang="en-US" sz="1050" dirty="0">
                <a:solidFill>
                  <a:srgbClr val="A8A29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진
다채로운 플레이어 캐릭터 추가
</a:t>
            </a:r>
            <a:r>
              <a:rPr lang="en-US" sz="1050" b="1" dirty="0">
                <a:solidFill>
                  <a:srgbClr val="C084F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캐릭터별 특화 빌드</a:t>
            </a:r>
            <a:r>
              <a:rPr lang="en-US" sz="1050" dirty="0">
                <a:solidFill>
                  <a:srgbClr val="A8A29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유도</a:t>
            </a:r>
            <a:endParaRPr lang="en-US" sz="1050" dirty="0"/>
          </a:p>
        </p:txBody>
      </p:sp>
      <p:sp>
        <p:nvSpPr>
          <p:cNvPr id="26" name="Text 6"/>
          <p:cNvSpPr/>
          <p:nvPr/>
        </p:nvSpPr>
        <p:spPr>
          <a:xfrm>
            <a:off x="9234755" y="2971800"/>
            <a:ext cx="129159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스테이지 확장</a:t>
            </a:r>
            <a:endParaRPr lang="en-US" sz="1500" dirty="0"/>
          </a:p>
        </p:txBody>
      </p:sp>
      <p:sp>
        <p:nvSpPr>
          <p:cNvPr id="27" name="Text 7"/>
          <p:cNvSpPr/>
          <p:nvPr/>
        </p:nvSpPr>
        <p:spPr>
          <a:xfrm>
            <a:off x="8964379" y="3352800"/>
            <a:ext cx="1832342" cy="65008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706"/>
              </a:lnSpc>
              <a:buNone/>
            </a:pPr>
            <a:r>
              <a:rPr lang="en-US" sz="1050" dirty="0">
                <a:solidFill>
                  <a:srgbClr val="A8A29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다양한 지형지물과 기믹이 있는
테마별 스테이지 수 증가
</a:t>
            </a:r>
            <a:r>
              <a:rPr lang="en-US" sz="1050" b="1" dirty="0">
                <a:solidFill>
                  <a:srgbClr val="FB923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환경 상호작용 요소</a:t>
            </a:r>
            <a:r>
              <a:rPr lang="en-US" sz="1050" dirty="0">
                <a:solidFill>
                  <a:srgbClr val="A8A29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강화</a:t>
            </a:r>
            <a:endParaRPr lang="en-US" sz="1050" dirty="0"/>
          </a:p>
        </p:txBody>
      </p:sp>
      <p:sp>
        <p:nvSpPr>
          <p:cNvPr id="28" name="Text 8"/>
          <p:cNvSpPr/>
          <p:nvPr/>
        </p:nvSpPr>
        <p:spPr>
          <a:xfrm>
            <a:off x="1768376" y="5526881"/>
            <a:ext cx="10858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난이도 설정</a:t>
            </a:r>
            <a:endParaRPr lang="en-US" sz="1500" dirty="0"/>
          </a:p>
        </p:txBody>
      </p:sp>
      <p:sp>
        <p:nvSpPr>
          <p:cNvPr id="29" name="Text 9"/>
          <p:cNvSpPr/>
          <p:nvPr/>
        </p:nvSpPr>
        <p:spPr>
          <a:xfrm>
            <a:off x="1357983" y="5907881"/>
            <a:ext cx="1898069" cy="43338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706"/>
              </a:lnSpc>
              <a:buNone/>
            </a:pPr>
            <a:r>
              <a:rPr lang="en-US" sz="1050" dirty="0">
                <a:solidFill>
                  <a:srgbClr val="A8A29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하드코어 모드 및 난이도 선택
상위 난이도 전용 보상 체계 구축</a:t>
            </a:r>
            <a:endParaRPr lang="en-US" sz="1050" dirty="0"/>
          </a:p>
        </p:txBody>
      </p:sp>
      <p:sp>
        <p:nvSpPr>
          <p:cNvPr id="30" name="Text 10"/>
          <p:cNvSpPr/>
          <p:nvPr/>
        </p:nvSpPr>
        <p:spPr>
          <a:xfrm>
            <a:off x="5460950" y="5191125"/>
            <a:ext cx="315277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영구적 성장 시스템</a:t>
            </a:r>
            <a:endParaRPr lang="en-US" sz="1500" dirty="0"/>
          </a:p>
        </p:txBody>
      </p:sp>
      <p:sp>
        <p:nvSpPr>
          <p:cNvPr id="31" name="Text 11"/>
          <p:cNvSpPr/>
          <p:nvPr/>
        </p:nvSpPr>
        <p:spPr>
          <a:xfrm>
            <a:off x="5460950" y="5534025"/>
            <a:ext cx="3325999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A8A29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획득한 골드를 활용한 기본 능력치 영구 업그레이드 및
특수 유물 해금 시스템을 통한 장기적인 플레이 동기 부여</a:t>
            </a:r>
            <a:endParaRPr lang="en-US" sz="1050" dirty="0"/>
          </a:p>
        </p:txBody>
      </p:sp>
      <p:sp>
        <p:nvSpPr>
          <p:cNvPr id="32" name="Text 12"/>
          <p:cNvSpPr/>
          <p:nvPr/>
        </p:nvSpPr>
        <p:spPr>
          <a:xfrm>
            <a:off x="11216432" y="6553200"/>
            <a:ext cx="987802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57534E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Page 11 / 12</a:t>
            </a:r>
            <a:endParaRPr lang="en-US" sz="9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0"/>
            <a:ext cx="381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942975"/>
            <a:ext cx="9144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1590675"/>
            <a:ext cx="10668000" cy="8382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2733675"/>
            <a:ext cx="10668000" cy="8382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0" y="5324475"/>
            <a:ext cx="10668000" cy="1314450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762000" y="219075"/>
            <a:ext cx="1280160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4500" b="1" i="1" kern="0" spc="-18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12. </a:t>
            </a:r>
            <a:r>
              <a:rPr lang="en-US" sz="4500" b="1" i="1" kern="0" spc="-180" dirty="0">
                <a:solidFill>
                  <a:srgbClr val="F9731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PROJECT</a:t>
            </a:r>
            <a:r>
              <a:rPr lang="en-US" sz="4500" b="1" i="1" kern="0" spc="-18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GOALS</a:t>
            </a:r>
            <a:endParaRPr lang="en-US" sz="4500" dirty="0"/>
          </a:p>
        </p:txBody>
      </p:sp>
      <p:sp>
        <p:nvSpPr>
          <p:cNvPr id="9" name="Text 1"/>
          <p:cNvSpPr/>
          <p:nvPr/>
        </p:nvSpPr>
        <p:spPr>
          <a:xfrm>
            <a:off x="762000" y="1590675"/>
            <a:ext cx="37719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i="1" dirty="0">
                <a:solidFill>
                  <a:srgbClr val="44403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01</a:t>
            </a:r>
            <a:endParaRPr lang="en-US" sz="2250" dirty="0"/>
          </a:p>
        </p:txBody>
      </p:sp>
      <p:sp>
        <p:nvSpPr>
          <p:cNvPr id="10" name="Text 2"/>
          <p:cNvSpPr/>
          <p:nvPr/>
        </p:nvSpPr>
        <p:spPr>
          <a:xfrm>
            <a:off x="1381125" y="1590675"/>
            <a:ext cx="520065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데이터 중심 구조 설계 역량 증명</a:t>
            </a:r>
            <a:endParaRPr lang="en-US" sz="1800" dirty="0"/>
          </a:p>
        </p:txBody>
      </p:sp>
      <p:sp>
        <p:nvSpPr>
          <p:cNvPr id="11" name="Text 3"/>
          <p:cNvSpPr/>
          <p:nvPr/>
        </p:nvSpPr>
        <p:spPr>
          <a:xfrm>
            <a:off x="1381125" y="1971675"/>
            <a:ext cx="52006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A8A29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확장성과 유지보수가 용이한 ScriptableObject 기반 아키텍처 구축</a:t>
            </a:r>
            <a:endParaRPr lang="en-US" sz="1200" dirty="0"/>
          </a:p>
        </p:txBody>
      </p:sp>
      <p:sp>
        <p:nvSpPr>
          <p:cNvPr id="12" name="Text 4"/>
          <p:cNvSpPr/>
          <p:nvPr/>
        </p:nvSpPr>
        <p:spPr>
          <a:xfrm>
            <a:off x="762000" y="2733675"/>
            <a:ext cx="44577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i="1" dirty="0">
                <a:solidFill>
                  <a:srgbClr val="44403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02</a:t>
            </a:r>
            <a:endParaRPr lang="en-US" sz="2250" dirty="0"/>
          </a:p>
        </p:txBody>
      </p:sp>
      <p:sp>
        <p:nvSpPr>
          <p:cNvPr id="13" name="Text 5"/>
          <p:cNvSpPr/>
          <p:nvPr/>
        </p:nvSpPr>
        <p:spPr>
          <a:xfrm>
            <a:off x="1438275" y="2733675"/>
            <a:ext cx="51435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뱀서류 장르 핵심 시스템 구현 경험 확보</a:t>
            </a:r>
            <a:endParaRPr lang="en-US" sz="1800" dirty="0"/>
          </a:p>
        </p:txBody>
      </p:sp>
      <p:sp>
        <p:nvSpPr>
          <p:cNvPr id="14" name="Text 6"/>
          <p:cNvSpPr/>
          <p:nvPr/>
        </p:nvSpPr>
        <p:spPr>
          <a:xfrm>
            <a:off x="1438275" y="3114675"/>
            <a:ext cx="51435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A8A29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자동 공격, 로그라이크 강화, 무한 웨이브 등 장르 핵심 메카닉 완결</a:t>
            </a:r>
            <a:endParaRPr lang="en-US" sz="1200" dirty="0"/>
          </a:p>
        </p:txBody>
      </p:sp>
      <p:sp>
        <p:nvSpPr>
          <p:cNvPr id="15" name="Text 7"/>
          <p:cNvSpPr/>
          <p:nvPr/>
        </p:nvSpPr>
        <p:spPr>
          <a:xfrm>
            <a:off x="762000" y="3876675"/>
            <a:ext cx="44577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i="1" dirty="0">
                <a:solidFill>
                  <a:srgbClr val="44403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03</a:t>
            </a:r>
            <a:endParaRPr lang="en-US" sz="2250" dirty="0"/>
          </a:p>
        </p:txBody>
      </p:sp>
      <p:sp>
        <p:nvSpPr>
          <p:cNvPr id="16" name="Text 8"/>
          <p:cNvSpPr/>
          <p:nvPr/>
        </p:nvSpPr>
        <p:spPr>
          <a:xfrm>
            <a:off x="1438275" y="3876675"/>
            <a:ext cx="481203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Unity 기반 성능 최적화 경험 축적</a:t>
            </a:r>
            <a:endParaRPr lang="en-US" sz="1800" dirty="0"/>
          </a:p>
        </p:txBody>
      </p:sp>
      <p:sp>
        <p:nvSpPr>
          <p:cNvPr id="17" name="Text 9"/>
          <p:cNvSpPr/>
          <p:nvPr/>
        </p:nvSpPr>
        <p:spPr>
          <a:xfrm>
            <a:off x="1438275" y="4257675"/>
            <a:ext cx="48120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A8A29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Object Pooling 및 연산 최적화를 통한 대규모 전투 성능 검증</a:t>
            </a:r>
            <a:endParaRPr lang="en-US" sz="1200" dirty="0"/>
          </a:p>
        </p:txBody>
      </p:sp>
      <p:sp>
        <p:nvSpPr>
          <p:cNvPr id="18" name="Text 10"/>
          <p:cNvSpPr/>
          <p:nvPr/>
        </p:nvSpPr>
        <p:spPr>
          <a:xfrm>
            <a:off x="1047750" y="5610225"/>
            <a:ext cx="10096500" cy="7429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1800" i="1" dirty="0">
                <a:solidFill>
                  <a:srgbClr val="E7E5E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"본 프로젝트는 단기간 내 완성 가능한 범위에서 </a:t>
            </a:r>
            <a:r>
              <a:rPr lang="en-US" sz="1800" b="1" i="1" u="sng" dirty="0">
                <a:solidFill>
                  <a:srgbClr val="F9731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데이터 중심 설계</a:t>
            </a:r>
            <a:r>
              <a:rPr lang="en-US" sz="1800" i="1" dirty="0">
                <a:solidFill>
                  <a:srgbClr val="E7E5E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와
</a:t>
            </a:r>
            <a:r>
              <a:rPr lang="en-US" sz="1800" b="1" i="1" u="sng" dirty="0">
                <a:solidFill>
                  <a:srgbClr val="F9731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대규모 전투 성능 최적화</a:t>
            </a:r>
            <a:r>
              <a:rPr lang="en-US" sz="1800" i="1" dirty="0">
                <a:solidFill>
                  <a:srgbClr val="E7E5E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를 검증하는 것을 목표로 한다."</a:t>
            </a:r>
            <a:endParaRPr lang="en-US" sz="1800" dirty="0"/>
          </a:p>
        </p:txBody>
      </p:sp>
      <p:sp>
        <p:nvSpPr>
          <p:cNvPr id="19" name="Text 11"/>
          <p:cNvSpPr/>
          <p:nvPr/>
        </p:nvSpPr>
        <p:spPr>
          <a:xfrm>
            <a:off x="9792117" y="4984296"/>
            <a:ext cx="1920597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200"/>
              </a:lnSpc>
              <a:buNone/>
            </a:pPr>
            <a:r>
              <a:rPr lang="en-US" sz="900" kern="0" spc="72" dirty="0">
                <a:solidFill>
                  <a:srgbClr val="57534E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CONCLUSION &amp; SUMMARY</a:t>
            </a:r>
            <a:endParaRPr lang="en-US" sz="900" dirty="0"/>
          </a:p>
        </p:txBody>
      </p:sp>
      <p:sp>
        <p:nvSpPr>
          <p:cNvPr id="21" name="Text 13"/>
          <p:cNvSpPr/>
          <p:nvPr/>
        </p:nvSpPr>
        <p:spPr>
          <a:xfrm>
            <a:off x="9890403" y="6419850"/>
            <a:ext cx="1920597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200"/>
              </a:lnSpc>
              <a:buNone/>
            </a:pPr>
            <a:r>
              <a:rPr lang="en-US" sz="900" dirty="0">
                <a:solidFill>
                  <a:srgbClr val="57534E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Page 12 / 12</a:t>
            </a:r>
            <a:endParaRPr lang="en-US" sz="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14325"/>
            <a:ext cx="342900" cy="3429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181100"/>
            <a:ext cx="9144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1447800"/>
            <a:ext cx="2647950" cy="8382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00" y="1638300"/>
            <a:ext cx="457200" cy="4572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050" y="1733550"/>
            <a:ext cx="190500" cy="2667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3750" y="1447800"/>
            <a:ext cx="2647950" cy="8382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24250" y="1638300"/>
            <a:ext cx="457200" cy="4572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33788" y="1733550"/>
            <a:ext cx="238125" cy="2667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0300" y="1447800"/>
            <a:ext cx="2647950" cy="8382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00800" y="1638300"/>
            <a:ext cx="457200" cy="4572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19863" y="1733550"/>
            <a:ext cx="219075" cy="2667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6850" y="1447800"/>
            <a:ext cx="2647950" cy="8382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77350" y="1638300"/>
            <a:ext cx="457200" cy="4572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86888" y="1733550"/>
            <a:ext cx="238125" cy="2667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2514600"/>
            <a:ext cx="11277600" cy="1838325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972800" y="3590925"/>
            <a:ext cx="914400" cy="914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7200" y="4581525"/>
            <a:ext cx="5524500" cy="14097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7700" y="4772025"/>
            <a:ext cx="381000" cy="3810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7700" y="5305425"/>
            <a:ext cx="133350" cy="1905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7700" y="5610225"/>
            <a:ext cx="133350" cy="1905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210300" y="4581525"/>
            <a:ext cx="5524500" cy="14097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00800" y="4772025"/>
            <a:ext cx="381000" cy="3810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400800" y="5305425"/>
            <a:ext cx="133350" cy="1905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400800" y="5610225"/>
            <a:ext cx="133350" cy="1905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57200" y="6210300"/>
            <a:ext cx="11277600" cy="342900"/>
          </a:xfrm>
          <a:prstGeom prst="rect">
            <a:avLst/>
          </a:prstGeom>
        </p:spPr>
      </p:pic>
      <p:sp>
        <p:nvSpPr>
          <p:cNvPr id="28" name="Text 0"/>
          <p:cNvSpPr/>
          <p:nvPr/>
        </p:nvSpPr>
        <p:spPr>
          <a:xfrm>
            <a:off x="914400" y="304800"/>
            <a:ext cx="112776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0F172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프로젝트 개요 및 게임 컨셉</a:t>
            </a:r>
            <a:endParaRPr lang="en-US" sz="2700" dirty="0"/>
          </a:p>
        </p:txBody>
      </p:sp>
      <p:sp>
        <p:nvSpPr>
          <p:cNvPr id="29" name="Text 1"/>
          <p:cNvSpPr/>
          <p:nvPr/>
        </p:nvSpPr>
        <p:spPr>
          <a:xfrm>
            <a:off x="457200" y="762000"/>
            <a:ext cx="11277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64748B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Unity 기반 3D 뱀서류 게임의 핵심 컨셉과 참고 게임 분석</a:t>
            </a:r>
            <a:endParaRPr lang="en-US" sz="1500" dirty="0"/>
          </a:p>
        </p:txBody>
      </p:sp>
      <p:sp>
        <p:nvSpPr>
          <p:cNvPr id="30" name="Text 2"/>
          <p:cNvSpPr/>
          <p:nvPr/>
        </p:nvSpPr>
        <p:spPr>
          <a:xfrm>
            <a:off x="1257300" y="1638300"/>
            <a:ext cx="83456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94A3B8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Engine</a:t>
            </a:r>
            <a:endParaRPr lang="en-US" sz="1050" dirty="0"/>
          </a:p>
        </p:txBody>
      </p:sp>
      <p:sp>
        <p:nvSpPr>
          <p:cNvPr id="31" name="Text 3"/>
          <p:cNvSpPr/>
          <p:nvPr/>
        </p:nvSpPr>
        <p:spPr>
          <a:xfrm>
            <a:off x="1257300" y="1828800"/>
            <a:ext cx="83456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E293B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Unity 3D</a:t>
            </a:r>
            <a:endParaRPr lang="en-US" sz="1350" dirty="0"/>
          </a:p>
        </p:txBody>
      </p:sp>
      <p:sp>
        <p:nvSpPr>
          <p:cNvPr id="32" name="Text 4"/>
          <p:cNvSpPr/>
          <p:nvPr/>
        </p:nvSpPr>
        <p:spPr>
          <a:xfrm>
            <a:off x="4133850" y="1638300"/>
            <a:ext cx="112409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94A3B8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Genre</a:t>
            </a:r>
            <a:endParaRPr lang="en-US" sz="1050" dirty="0"/>
          </a:p>
        </p:txBody>
      </p:sp>
      <p:sp>
        <p:nvSpPr>
          <p:cNvPr id="33" name="Text 5"/>
          <p:cNvSpPr/>
          <p:nvPr/>
        </p:nvSpPr>
        <p:spPr>
          <a:xfrm>
            <a:off x="4133850" y="1828800"/>
            <a:ext cx="134891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E293B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3D 뱀서라이크</a:t>
            </a:r>
            <a:endParaRPr lang="en-US" sz="1350" dirty="0"/>
          </a:p>
        </p:txBody>
      </p:sp>
      <p:sp>
        <p:nvSpPr>
          <p:cNvPr id="34" name="Text 6"/>
          <p:cNvSpPr/>
          <p:nvPr/>
        </p:nvSpPr>
        <p:spPr>
          <a:xfrm>
            <a:off x="7010400" y="1638300"/>
            <a:ext cx="1097637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94A3B8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Platform</a:t>
            </a:r>
            <a:endParaRPr lang="en-US" sz="1050" dirty="0"/>
          </a:p>
        </p:txBody>
      </p:sp>
      <p:sp>
        <p:nvSpPr>
          <p:cNvPr id="35" name="Text 7"/>
          <p:cNvSpPr/>
          <p:nvPr/>
        </p:nvSpPr>
        <p:spPr>
          <a:xfrm>
            <a:off x="7010400" y="1828800"/>
            <a:ext cx="109763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E293B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PC (Steam)</a:t>
            </a:r>
            <a:endParaRPr lang="en-US" sz="1350" dirty="0"/>
          </a:p>
        </p:txBody>
      </p:sp>
      <p:sp>
        <p:nvSpPr>
          <p:cNvPr id="36" name="Text 8"/>
          <p:cNvSpPr/>
          <p:nvPr/>
        </p:nvSpPr>
        <p:spPr>
          <a:xfrm>
            <a:off x="9886950" y="1638300"/>
            <a:ext cx="1076474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94A3B8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Target</a:t>
            </a:r>
            <a:endParaRPr lang="en-US" sz="1050" dirty="0"/>
          </a:p>
        </p:txBody>
      </p:sp>
      <p:sp>
        <p:nvSpPr>
          <p:cNvPr id="37" name="Text 9"/>
          <p:cNvSpPr/>
          <p:nvPr/>
        </p:nvSpPr>
        <p:spPr>
          <a:xfrm>
            <a:off x="9886950" y="1828800"/>
            <a:ext cx="129176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E293B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캐주얼 게이머</a:t>
            </a:r>
            <a:endParaRPr lang="en-US" sz="1350" dirty="0"/>
          </a:p>
        </p:txBody>
      </p:sp>
      <p:sp>
        <p:nvSpPr>
          <p:cNvPr id="38" name="Text 10"/>
          <p:cNvSpPr/>
          <p:nvPr/>
        </p:nvSpPr>
        <p:spPr>
          <a:xfrm>
            <a:off x="685800" y="2743200"/>
            <a:ext cx="108204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b="1" kern="0" spc="84" dirty="0">
                <a:solidFill>
                  <a:srgbClr val="60A5F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CORE CONCEPT</a:t>
            </a:r>
            <a:endParaRPr lang="en-US" sz="1050" dirty="0"/>
          </a:p>
        </p:txBody>
      </p:sp>
      <p:sp>
        <p:nvSpPr>
          <p:cNvPr id="39" name="Text 11"/>
          <p:cNvSpPr/>
          <p:nvPr/>
        </p:nvSpPr>
        <p:spPr>
          <a:xfrm>
            <a:off x="685800" y="3009900"/>
            <a:ext cx="10820400" cy="11144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925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 플레이어는 이동만 조작하고, 자동 공격과 성장을 통해
몰려오는 적으로부터 </a:t>
            </a:r>
            <a:r>
              <a:rPr lang="en-US" sz="1800" b="1" u="sng" dirty="0">
                <a:solidFill>
                  <a:srgbClr val="60A5F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10분간 생존</a:t>
            </a:r>
            <a:r>
              <a:rPr lang="en-US" sz="1800" b="1" dirty="0">
                <a:solidFill>
                  <a:srgbClr val="FFFFFF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하고 보스를 처치한다.</a:t>
            </a:r>
            <a:endParaRPr lang="en-US" sz="1800" dirty="0"/>
          </a:p>
        </p:txBody>
      </p:sp>
      <p:sp>
        <p:nvSpPr>
          <p:cNvPr id="40" name="Text 12"/>
          <p:cNvSpPr/>
          <p:nvPr/>
        </p:nvSpPr>
        <p:spPr>
          <a:xfrm>
            <a:off x="753368" y="4848225"/>
            <a:ext cx="20341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D4ED8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01</a:t>
            </a:r>
            <a:endParaRPr lang="en-US" sz="1200" dirty="0"/>
          </a:p>
        </p:txBody>
      </p:sp>
      <p:sp>
        <p:nvSpPr>
          <p:cNvPr id="41" name="Text 13"/>
          <p:cNvSpPr/>
          <p:nvPr/>
        </p:nvSpPr>
        <p:spPr>
          <a:xfrm>
            <a:off x="1143000" y="4829175"/>
            <a:ext cx="200775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E293B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Vampire Survivors</a:t>
            </a:r>
            <a:endParaRPr lang="en-US" sz="1500" dirty="0"/>
          </a:p>
        </p:txBody>
      </p:sp>
      <p:sp>
        <p:nvSpPr>
          <p:cNvPr id="42" name="Text 14"/>
          <p:cNvSpPr/>
          <p:nvPr/>
        </p:nvSpPr>
        <p:spPr>
          <a:xfrm>
            <a:off x="857250" y="5267325"/>
            <a:ext cx="440965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E293B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핵심 루프:</a:t>
            </a:r>
            <a:r>
              <a:rPr lang="en-US" sz="1200" dirty="0">
                <a:solidFill>
                  <a:srgbClr val="475569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 적 처치 → 경험치 → 강화 선택의 반복 재미</a:t>
            </a:r>
            <a:endParaRPr lang="en-US" sz="1200" dirty="0"/>
          </a:p>
        </p:txBody>
      </p:sp>
      <p:sp>
        <p:nvSpPr>
          <p:cNvPr id="43" name="Text 15"/>
          <p:cNvSpPr/>
          <p:nvPr/>
        </p:nvSpPr>
        <p:spPr>
          <a:xfrm>
            <a:off x="857250" y="5572125"/>
            <a:ext cx="407461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E293B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검증된 대중성:</a:t>
            </a:r>
            <a:r>
              <a:rPr lang="en-US" sz="1200" dirty="0">
                <a:solidFill>
                  <a:srgbClr val="475569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 스팀 긍정적 평가 98%의 장르 원조</a:t>
            </a:r>
            <a:endParaRPr lang="en-US" sz="1200" dirty="0"/>
          </a:p>
        </p:txBody>
      </p:sp>
      <p:sp>
        <p:nvSpPr>
          <p:cNvPr id="44" name="Text 16"/>
          <p:cNvSpPr/>
          <p:nvPr/>
        </p:nvSpPr>
        <p:spPr>
          <a:xfrm>
            <a:off x="6506468" y="4848225"/>
            <a:ext cx="20341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4338CA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02</a:t>
            </a:r>
            <a:endParaRPr lang="en-US" sz="1200" dirty="0"/>
          </a:p>
        </p:txBody>
      </p:sp>
      <p:sp>
        <p:nvSpPr>
          <p:cNvPr id="45" name="Text 17"/>
          <p:cNvSpPr/>
          <p:nvPr/>
        </p:nvSpPr>
        <p:spPr>
          <a:xfrm>
            <a:off x="6896100" y="4829175"/>
            <a:ext cx="121943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E293B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Mega Bonk</a:t>
            </a:r>
            <a:endParaRPr lang="en-US" sz="1500" dirty="0"/>
          </a:p>
        </p:txBody>
      </p:sp>
      <p:sp>
        <p:nvSpPr>
          <p:cNvPr id="46" name="Text 18"/>
          <p:cNvSpPr/>
          <p:nvPr/>
        </p:nvSpPr>
        <p:spPr>
          <a:xfrm>
            <a:off x="6610350" y="5267325"/>
            <a:ext cx="427767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E293B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3D 전투 방식:</a:t>
            </a:r>
            <a:r>
              <a:rPr lang="en-US" sz="1200" dirty="0">
                <a:solidFill>
                  <a:srgbClr val="475569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 쿼터뷰 카메라 및 3D 그래픽 활용 방식</a:t>
            </a:r>
            <a:endParaRPr lang="en-US" sz="1200" dirty="0"/>
          </a:p>
        </p:txBody>
      </p:sp>
      <p:sp>
        <p:nvSpPr>
          <p:cNvPr id="47" name="Text 19"/>
          <p:cNvSpPr/>
          <p:nvPr/>
        </p:nvSpPr>
        <p:spPr>
          <a:xfrm>
            <a:off x="6610350" y="5572125"/>
            <a:ext cx="425713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E293B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스테이지 설계:</a:t>
            </a:r>
            <a:r>
              <a:rPr lang="en-US" sz="1200" dirty="0">
                <a:solidFill>
                  <a:srgbClr val="475569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 엘리트 및 보스 몬스터의 새로운 구조</a:t>
            </a:r>
            <a:endParaRPr lang="en-US" sz="1200" dirty="0"/>
          </a:p>
        </p:txBody>
      </p:sp>
      <p:sp>
        <p:nvSpPr>
          <p:cNvPr id="48" name="Text 20"/>
          <p:cNvSpPr/>
          <p:nvPr/>
        </p:nvSpPr>
        <p:spPr>
          <a:xfrm>
            <a:off x="457200" y="6362700"/>
            <a:ext cx="25794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94A3B8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Survive 10 Minutes Project Proposal</a:t>
            </a:r>
            <a:endParaRPr lang="en-US" sz="1050" dirty="0"/>
          </a:p>
        </p:txBody>
      </p:sp>
      <p:sp>
        <p:nvSpPr>
          <p:cNvPr id="49" name="Text 21"/>
          <p:cNvSpPr/>
          <p:nvPr/>
        </p:nvSpPr>
        <p:spPr>
          <a:xfrm>
            <a:off x="9377958" y="6362700"/>
            <a:ext cx="282821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94A3B8"/>
                </a:solidFill>
                <a:latin typeface="Pretendard" pitchFamily="34" charset="0"/>
                <a:ea typeface="Pretendard" pitchFamily="34" charset="-122"/>
                <a:cs typeface="Pretendard" pitchFamily="34" charset="-120"/>
              </a:rPr>
              <a:t>Focus: Simple Control &amp; Growth Choice</a:t>
            </a:r>
            <a:endParaRPr lang="en-US" sz="1050" dirty="0"/>
          </a:p>
        </p:txBody>
      </p:sp>
      <p:sp>
        <p:nvSpPr>
          <p:cNvPr id="50" name="Text 22"/>
          <p:cNvSpPr/>
          <p:nvPr/>
        </p:nvSpPr>
        <p:spPr>
          <a:xfrm>
            <a:off x="11216432" y="6553200"/>
            <a:ext cx="987802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94A3B8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Page 02 / 12</a:t>
            </a:r>
            <a:endParaRPr lang="en-US" sz="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419100"/>
            <a:ext cx="57150" cy="381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1371600"/>
            <a:ext cx="2676525" cy="10287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8325" y="1485900"/>
            <a:ext cx="142875" cy="2667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2325" y="1371600"/>
            <a:ext cx="2676525" cy="10287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05338" y="1485900"/>
            <a:ext cx="190500" cy="2667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53150" y="1371600"/>
            <a:ext cx="2676525" cy="10287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19975" y="1485900"/>
            <a:ext cx="142875" cy="2667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43975" y="1371600"/>
            <a:ext cx="2676525" cy="10287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86988" y="1485900"/>
            <a:ext cx="190500" cy="2667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1500" y="2514600"/>
            <a:ext cx="2676525" cy="10287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14513" y="2628900"/>
            <a:ext cx="190500" cy="2667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62325" y="2514600"/>
            <a:ext cx="2676525" cy="10287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14863" y="2628900"/>
            <a:ext cx="171450" cy="2667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153150" y="2514600"/>
            <a:ext cx="2676525" cy="10287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96162" y="2628900"/>
            <a:ext cx="190500" cy="2667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943975" y="2514600"/>
            <a:ext cx="2676525" cy="10287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186988" y="2628900"/>
            <a:ext cx="190500" cy="2667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500" y="3981450"/>
            <a:ext cx="3530501" cy="8763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23900" y="4133850"/>
            <a:ext cx="171450" cy="2667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71500" y="4972050"/>
            <a:ext cx="3530501" cy="8763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23900" y="5124450"/>
            <a:ext cx="190500" cy="2667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953000" y="3771900"/>
            <a:ext cx="6667500" cy="2286000"/>
          </a:xfrm>
          <a:prstGeom prst="rect">
            <a:avLst/>
          </a:prstGeom>
        </p:spPr>
      </p:pic>
      <p:pic>
        <p:nvPicPr>
          <p:cNvPr id="26" name="Image 24" descr="https://picture-search.skywork.ai/aippt/image/sheet/111f756098ca5d0951c79139e986abff.jp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953000" y="3771900"/>
            <a:ext cx="6667500" cy="22860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029200" y="5753100"/>
            <a:ext cx="2314575" cy="2286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71500" y="6172200"/>
            <a:ext cx="11049000" cy="3048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239500" y="6362700"/>
            <a:ext cx="76200" cy="762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1391900" y="6362700"/>
            <a:ext cx="76200" cy="762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1544300" y="6362700"/>
            <a:ext cx="76200" cy="76200"/>
          </a:xfrm>
          <a:prstGeom prst="rect">
            <a:avLst/>
          </a:prstGeom>
        </p:spPr>
      </p:pic>
      <p:sp>
        <p:nvSpPr>
          <p:cNvPr id="32" name="Text 0"/>
          <p:cNvSpPr/>
          <p:nvPr/>
        </p:nvSpPr>
        <p:spPr>
          <a:xfrm>
            <a:off x="781050" y="381000"/>
            <a:ext cx="3136463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3600" b="1" kern="0" spc="-7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핵심 게임 루프</a:t>
            </a:r>
            <a:endParaRPr lang="en-US" sz="3600" dirty="0"/>
          </a:p>
        </p:txBody>
      </p:sp>
      <p:sp>
        <p:nvSpPr>
          <p:cNvPr id="33" name="Text 1"/>
          <p:cNvSpPr/>
          <p:nvPr/>
        </p:nvSpPr>
        <p:spPr>
          <a:xfrm>
            <a:off x="800100" y="876300"/>
            <a:ext cx="108204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i="1" dirty="0">
                <a:solidFill>
                  <a:srgbClr val="A8A29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Core Loop: 조작 부담 최소화와 성장 선택의 재미를 중심으로 설계</a:t>
            </a:r>
            <a:endParaRPr lang="en-US" sz="1500" dirty="0"/>
          </a:p>
        </p:txBody>
      </p:sp>
      <p:sp>
        <p:nvSpPr>
          <p:cNvPr id="34" name="Text 2"/>
          <p:cNvSpPr/>
          <p:nvPr/>
        </p:nvSpPr>
        <p:spPr>
          <a:xfrm>
            <a:off x="1593116" y="1828800"/>
            <a:ext cx="633293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b="1" kern="0" spc="72" dirty="0">
                <a:solidFill>
                  <a:srgbClr val="78716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STEP 01</a:t>
            </a:r>
            <a:endParaRPr lang="en-US" sz="900" dirty="0"/>
          </a:p>
        </p:txBody>
      </p:sp>
      <p:sp>
        <p:nvSpPr>
          <p:cNvPr id="35" name="Text 3"/>
          <p:cNvSpPr/>
          <p:nvPr/>
        </p:nvSpPr>
        <p:spPr>
          <a:xfrm>
            <a:off x="1498283" y="2019300"/>
            <a:ext cx="8229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게임 시작</a:t>
            </a:r>
            <a:endParaRPr lang="en-US" sz="1350" dirty="0"/>
          </a:p>
        </p:txBody>
      </p:sp>
      <p:sp>
        <p:nvSpPr>
          <p:cNvPr id="36" name="Text 4"/>
          <p:cNvSpPr/>
          <p:nvPr/>
        </p:nvSpPr>
        <p:spPr>
          <a:xfrm>
            <a:off x="4366796" y="1828800"/>
            <a:ext cx="667583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b="1" kern="0" spc="72" dirty="0">
                <a:solidFill>
                  <a:srgbClr val="78716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STEP 02</a:t>
            </a:r>
            <a:endParaRPr lang="en-US" sz="900" dirty="0"/>
          </a:p>
        </p:txBody>
      </p:sp>
      <p:sp>
        <p:nvSpPr>
          <p:cNvPr id="37" name="Text 5"/>
          <p:cNvSpPr/>
          <p:nvPr/>
        </p:nvSpPr>
        <p:spPr>
          <a:xfrm>
            <a:off x="4094797" y="2019300"/>
            <a:ext cx="12115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플레이어 이동</a:t>
            </a:r>
            <a:endParaRPr lang="en-US" sz="1350" dirty="0"/>
          </a:p>
        </p:txBody>
      </p:sp>
      <p:sp>
        <p:nvSpPr>
          <p:cNvPr id="38" name="Text 6"/>
          <p:cNvSpPr/>
          <p:nvPr/>
        </p:nvSpPr>
        <p:spPr>
          <a:xfrm>
            <a:off x="7157621" y="1828800"/>
            <a:ext cx="667583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b="1" kern="0" spc="72" dirty="0">
                <a:solidFill>
                  <a:srgbClr val="78716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STEP 03</a:t>
            </a:r>
            <a:endParaRPr lang="en-US" sz="900" dirty="0"/>
          </a:p>
        </p:txBody>
      </p:sp>
      <p:sp>
        <p:nvSpPr>
          <p:cNvPr id="39" name="Text 7"/>
          <p:cNvSpPr/>
          <p:nvPr/>
        </p:nvSpPr>
        <p:spPr>
          <a:xfrm>
            <a:off x="6959918" y="2019300"/>
            <a:ext cx="106299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적 무리 등장</a:t>
            </a:r>
            <a:endParaRPr lang="en-US" sz="1350" dirty="0"/>
          </a:p>
        </p:txBody>
      </p:sp>
      <p:sp>
        <p:nvSpPr>
          <p:cNvPr id="40" name="Text 8"/>
          <p:cNvSpPr/>
          <p:nvPr/>
        </p:nvSpPr>
        <p:spPr>
          <a:xfrm>
            <a:off x="9948446" y="1828800"/>
            <a:ext cx="667583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b="1" kern="0" spc="72" dirty="0">
                <a:solidFill>
                  <a:srgbClr val="78716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STEP 04</a:t>
            </a:r>
            <a:endParaRPr lang="en-US" sz="900" dirty="0"/>
          </a:p>
        </p:txBody>
      </p:sp>
      <p:sp>
        <p:nvSpPr>
          <p:cNvPr id="41" name="Text 9"/>
          <p:cNvSpPr/>
          <p:nvPr/>
        </p:nvSpPr>
        <p:spPr>
          <a:xfrm>
            <a:off x="9653588" y="2019300"/>
            <a:ext cx="12573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자동 공격 발동</a:t>
            </a:r>
            <a:endParaRPr lang="en-US" sz="1350" dirty="0"/>
          </a:p>
        </p:txBody>
      </p:sp>
      <p:sp>
        <p:nvSpPr>
          <p:cNvPr id="42" name="Text 10"/>
          <p:cNvSpPr/>
          <p:nvPr/>
        </p:nvSpPr>
        <p:spPr>
          <a:xfrm>
            <a:off x="1581686" y="2971800"/>
            <a:ext cx="656153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b="1" kern="0" spc="72" dirty="0">
                <a:solidFill>
                  <a:srgbClr val="78716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STEP 05</a:t>
            </a:r>
            <a:endParaRPr lang="en-US" sz="900" dirty="0"/>
          </a:p>
        </p:txBody>
      </p:sp>
      <p:sp>
        <p:nvSpPr>
          <p:cNvPr id="43" name="Text 11"/>
          <p:cNvSpPr/>
          <p:nvPr/>
        </p:nvSpPr>
        <p:spPr>
          <a:xfrm>
            <a:off x="1303973" y="3162300"/>
            <a:ext cx="12115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적 처치 / EXP</a:t>
            </a:r>
            <a:endParaRPr lang="en-US" sz="1350" dirty="0"/>
          </a:p>
        </p:txBody>
      </p:sp>
      <p:sp>
        <p:nvSpPr>
          <p:cNvPr id="44" name="Text 12"/>
          <p:cNvSpPr/>
          <p:nvPr/>
        </p:nvSpPr>
        <p:spPr>
          <a:xfrm>
            <a:off x="4366796" y="2971800"/>
            <a:ext cx="667583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b="1" kern="0" spc="72" dirty="0">
                <a:solidFill>
                  <a:srgbClr val="78716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STEP 06</a:t>
            </a:r>
            <a:endParaRPr lang="en-US" sz="900" dirty="0"/>
          </a:p>
        </p:txBody>
      </p:sp>
      <p:sp>
        <p:nvSpPr>
          <p:cNvPr id="45" name="Text 13"/>
          <p:cNvSpPr/>
          <p:nvPr/>
        </p:nvSpPr>
        <p:spPr>
          <a:xfrm>
            <a:off x="4129088" y="3162300"/>
            <a:ext cx="1143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레벨업 / 강화</a:t>
            </a:r>
            <a:endParaRPr lang="en-US" sz="1350" dirty="0"/>
          </a:p>
        </p:txBody>
      </p:sp>
      <p:sp>
        <p:nvSpPr>
          <p:cNvPr id="46" name="Text 14"/>
          <p:cNvSpPr/>
          <p:nvPr/>
        </p:nvSpPr>
        <p:spPr>
          <a:xfrm>
            <a:off x="7163336" y="2971800"/>
            <a:ext cx="656153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b="1" kern="0" spc="72" dirty="0">
                <a:solidFill>
                  <a:srgbClr val="78716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STEP 07</a:t>
            </a:r>
            <a:endParaRPr lang="en-US" sz="900" dirty="0"/>
          </a:p>
        </p:txBody>
      </p:sp>
      <p:sp>
        <p:nvSpPr>
          <p:cNvPr id="47" name="Text 15"/>
          <p:cNvSpPr/>
          <p:nvPr/>
        </p:nvSpPr>
        <p:spPr>
          <a:xfrm>
            <a:off x="6982778" y="3162300"/>
            <a:ext cx="101727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난이도 상승</a:t>
            </a:r>
            <a:endParaRPr lang="en-US" sz="1350" dirty="0"/>
          </a:p>
        </p:txBody>
      </p:sp>
      <p:sp>
        <p:nvSpPr>
          <p:cNvPr id="48" name="Text 16"/>
          <p:cNvSpPr/>
          <p:nvPr/>
        </p:nvSpPr>
        <p:spPr>
          <a:xfrm>
            <a:off x="9948446" y="2971800"/>
            <a:ext cx="667583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b="1" kern="0" spc="72" dirty="0">
                <a:solidFill>
                  <a:srgbClr val="78716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STEP 08</a:t>
            </a:r>
            <a:endParaRPr lang="en-US" sz="900" dirty="0"/>
          </a:p>
        </p:txBody>
      </p:sp>
      <p:sp>
        <p:nvSpPr>
          <p:cNvPr id="49" name="Text 17"/>
          <p:cNvSpPr/>
          <p:nvPr/>
        </p:nvSpPr>
        <p:spPr>
          <a:xfrm>
            <a:off x="9870758" y="3162300"/>
            <a:ext cx="8229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루프 반복</a:t>
            </a:r>
            <a:endParaRPr lang="en-US" sz="1350" dirty="0"/>
          </a:p>
        </p:txBody>
      </p:sp>
      <p:sp>
        <p:nvSpPr>
          <p:cNvPr id="50" name="Text 18"/>
          <p:cNvSpPr/>
          <p:nvPr/>
        </p:nvSpPr>
        <p:spPr>
          <a:xfrm>
            <a:off x="971550" y="4133850"/>
            <a:ext cx="12573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kern="0" spc="-60" dirty="0">
                <a:solidFill>
                  <a:srgbClr val="F8717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GAME OVER</a:t>
            </a:r>
            <a:endParaRPr lang="en-US" sz="1500" dirty="0"/>
          </a:p>
        </p:txBody>
      </p:sp>
      <p:sp>
        <p:nvSpPr>
          <p:cNvPr id="51" name="Text 19"/>
          <p:cNvSpPr/>
          <p:nvPr/>
        </p:nvSpPr>
        <p:spPr>
          <a:xfrm>
            <a:off x="723900" y="4476750"/>
            <a:ext cx="387084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6D3D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플레이어 HP가 0에 도달할 경우</a:t>
            </a:r>
            <a:endParaRPr lang="en-US" sz="1200" dirty="0"/>
          </a:p>
        </p:txBody>
      </p:sp>
      <p:sp>
        <p:nvSpPr>
          <p:cNvPr id="52" name="Text 20"/>
          <p:cNvSpPr/>
          <p:nvPr/>
        </p:nvSpPr>
        <p:spPr>
          <a:xfrm>
            <a:off x="990600" y="5124450"/>
            <a:ext cx="14287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kern="0" spc="-60" dirty="0">
                <a:solidFill>
                  <a:srgbClr val="60A5F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STAGE CLEAR</a:t>
            </a:r>
            <a:endParaRPr lang="en-US" sz="1500" dirty="0"/>
          </a:p>
        </p:txBody>
      </p:sp>
      <p:sp>
        <p:nvSpPr>
          <p:cNvPr id="53" name="Text 21"/>
          <p:cNvSpPr/>
          <p:nvPr/>
        </p:nvSpPr>
        <p:spPr>
          <a:xfrm>
            <a:off x="723900" y="5467350"/>
            <a:ext cx="387084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6D3D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진행 시간 </a:t>
            </a:r>
            <a:r>
              <a:rPr lang="en-US" sz="1200" b="1" u="sng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10분</a:t>
            </a:r>
            <a:r>
              <a:rPr lang="en-US" sz="1200" dirty="0">
                <a:solidFill>
                  <a:srgbClr val="D6D3D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보스 처치 시</a:t>
            </a:r>
            <a:endParaRPr lang="en-US" sz="1200" dirty="0"/>
          </a:p>
        </p:txBody>
      </p:sp>
      <p:sp>
        <p:nvSpPr>
          <p:cNvPr id="54" name="Text 22"/>
          <p:cNvSpPr/>
          <p:nvPr/>
        </p:nvSpPr>
        <p:spPr>
          <a:xfrm>
            <a:off x="5056709" y="5772150"/>
            <a:ext cx="27774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34D39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핵심 전투 메커니즘: 대규모 적 무리와의 교전</a:t>
            </a:r>
            <a:endParaRPr lang="en-US" sz="900" dirty="0"/>
          </a:p>
        </p:txBody>
      </p:sp>
      <p:sp>
        <p:nvSpPr>
          <p:cNvPr id="55" name="Text 23"/>
          <p:cNvSpPr/>
          <p:nvPr/>
        </p:nvSpPr>
        <p:spPr>
          <a:xfrm>
            <a:off x="571500" y="6324600"/>
            <a:ext cx="3841016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kern="0" spc="144" dirty="0">
                <a:solidFill>
                  <a:srgbClr val="57534E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SYSTEM DESIGN // CORE LOOP ANALYSIS</a:t>
            </a:r>
            <a:endParaRPr lang="en-US" sz="900" dirty="0"/>
          </a:p>
        </p:txBody>
      </p:sp>
      <p:sp>
        <p:nvSpPr>
          <p:cNvPr id="56" name="Text 24"/>
          <p:cNvSpPr/>
          <p:nvPr/>
        </p:nvSpPr>
        <p:spPr>
          <a:xfrm>
            <a:off x="11216432" y="6553200"/>
            <a:ext cx="987802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57534E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Page 03 / 12</a:t>
            </a:r>
            <a:endParaRPr lang="en-US" sz="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571500"/>
            <a:ext cx="11049000" cy="10287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1905000"/>
            <a:ext cx="4470350" cy="29337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2095500"/>
            <a:ext cx="381000" cy="381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775" y="2209800"/>
            <a:ext cx="171450" cy="152400"/>
          </a:xfrm>
          <a:prstGeom prst="rect">
            <a:avLst/>
          </a:prstGeom>
        </p:spPr>
      </p:pic>
      <p:pic>
        <p:nvPicPr>
          <p:cNvPr id="7" name="Image 5" descr="https://picture-search.skywork.ai/aippt/image/sheet/78859350029eac34a9ca6a030a3a79cf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0" y="2667000"/>
            <a:ext cx="4089350" cy="12192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000" y="3962400"/>
            <a:ext cx="4089350" cy="6096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00" y="4991100"/>
            <a:ext cx="4470350" cy="1295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5181600"/>
            <a:ext cx="381000" cy="381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6775" y="5295900"/>
            <a:ext cx="17145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70450" y="1905000"/>
            <a:ext cx="6349901" cy="43815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99050" y="2133600"/>
            <a:ext cx="381000" cy="3810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13350" y="2247900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99050" y="2667000"/>
            <a:ext cx="2870150" cy="9525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99050" y="3733800"/>
            <a:ext cx="2870150" cy="4953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521601" y="2667000"/>
            <a:ext cx="2870150" cy="928688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521601" y="3709988"/>
            <a:ext cx="2870150" cy="711994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723850" y="461433"/>
            <a:ext cx="473202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3600" b="1" kern="0" spc="-7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조작 및 전투 시스템</a:t>
            </a:r>
            <a:endParaRPr lang="en-US" sz="3600" dirty="0"/>
          </a:p>
        </p:txBody>
      </p:sp>
      <p:sp>
        <p:nvSpPr>
          <p:cNvPr id="20" name="Text 1"/>
          <p:cNvSpPr/>
          <p:nvPr/>
        </p:nvSpPr>
        <p:spPr>
          <a:xfrm>
            <a:off x="571500" y="1104900"/>
            <a:ext cx="47320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A8A29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간편한 조작으로 즐기는 고밀도 자동 전투 메커니즘</a:t>
            </a:r>
            <a:endParaRPr lang="en-US" sz="1500" dirty="0"/>
          </a:p>
        </p:txBody>
      </p:sp>
      <p:sp>
        <p:nvSpPr>
          <p:cNvPr id="21" name="Text 2"/>
          <p:cNvSpPr/>
          <p:nvPr/>
        </p:nvSpPr>
        <p:spPr>
          <a:xfrm>
            <a:off x="9555361" y="1104900"/>
            <a:ext cx="247816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kern="0" spc="108" dirty="0">
                <a:solidFill>
                  <a:srgbClr val="34D39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CONTROL &amp; COMBAT</a:t>
            </a:r>
            <a:endParaRPr lang="en-US" sz="1350" dirty="0"/>
          </a:p>
        </p:txBody>
      </p:sp>
      <p:sp>
        <p:nvSpPr>
          <p:cNvPr id="22" name="Text 3"/>
          <p:cNvSpPr/>
          <p:nvPr/>
        </p:nvSpPr>
        <p:spPr>
          <a:xfrm>
            <a:off x="1257300" y="2133600"/>
            <a:ext cx="132588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이동 시스템</a:t>
            </a:r>
            <a:endParaRPr lang="en-US" sz="1800" dirty="0"/>
          </a:p>
        </p:txBody>
      </p:sp>
      <p:sp>
        <p:nvSpPr>
          <p:cNvPr id="23" name="Text 4"/>
          <p:cNvSpPr/>
          <p:nvPr/>
        </p:nvSpPr>
        <p:spPr>
          <a:xfrm>
            <a:off x="838200" y="4038600"/>
            <a:ext cx="39369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WASD 이동 조작</a:t>
            </a:r>
            <a:endParaRPr lang="en-US" sz="1350" dirty="0"/>
          </a:p>
        </p:txBody>
      </p:sp>
      <p:sp>
        <p:nvSpPr>
          <p:cNvPr id="24" name="Text 5"/>
          <p:cNvSpPr/>
          <p:nvPr/>
        </p:nvSpPr>
        <p:spPr>
          <a:xfrm>
            <a:off x="838200" y="4305300"/>
            <a:ext cx="39369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A8A29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마우스 없이 키보드로 직관적 회피 및 이동</a:t>
            </a:r>
            <a:endParaRPr lang="en-US" sz="1050" dirty="0"/>
          </a:p>
        </p:txBody>
      </p:sp>
      <p:sp>
        <p:nvSpPr>
          <p:cNvPr id="25" name="Text 6"/>
          <p:cNvSpPr/>
          <p:nvPr/>
        </p:nvSpPr>
        <p:spPr>
          <a:xfrm>
            <a:off x="1257300" y="5219700"/>
            <a:ext cx="107442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카메라 뷰</a:t>
            </a:r>
            <a:endParaRPr lang="en-US" sz="1800" dirty="0"/>
          </a:p>
        </p:txBody>
      </p:sp>
      <p:sp>
        <p:nvSpPr>
          <p:cNvPr id="26" name="Text 7"/>
          <p:cNvSpPr/>
          <p:nvPr/>
        </p:nvSpPr>
        <p:spPr>
          <a:xfrm>
            <a:off x="762000" y="5638800"/>
            <a:ext cx="40893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4D39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반자동 </a:t>
            </a:r>
            <a:r>
              <a:rPr lang="en-US" sz="1200" b="1" dirty="0" err="1">
                <a:solidFill>
                  <a:srgbClr val="34D39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회전</a:t>
            </a:r>
            <a:r>
              <a:rPr lang="en-US" sz="1200" b="1" dirty="0">
                <a:solidFill>
                  <a:srgbClr val="34D39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00" b="1" dirty="0" err="1">
                <a:solidFill>
                  <a:srgbClr val="34D39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쿼터뷰</a:t>
            </a:r>
            <a:r>
              <a:rPr lang="en-US" sz="1200" b="1" dirty="0">
                <a:solidFill>
                  <a:srgbClr val="34D39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</a:t>
            </a:r>
            <a:r>
              <a:rPr lang="ko-KR" altLang="en-US" sz="1200" b="1" dirty="0">
                <a:solidFill>
                  <a:srgbClr val="34D39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마우스 </a:t>
            </a:r>
            <a:r>
              <a:rPr lang="ko-KR" altLang="en-US" sz="1200" b="1" dirty="0" err="1">
                <a:solidFill>
                  <a:srgbClr val="34D39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우클릭</a:t>
            </a:r>
            <a:r>
              <a:rPr lang="en-US" altLang="ko-KR" sz="1200" b="1" dirty="0">
                <a:solidFill>
                  <a:srgbClr val="34D39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</a:t>
            </a:r>
            <a:r>
              <a:rPr lang="en-US" sz="1200" dirty="0">
                <a:solidFill>
                  <a:srgbClr val="D6D3D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플레이어 위치를 추적하며 가독성 높은 시야 확보</a:t>
            </a:r>
            <a:endParaRPr lang="en-US" sz="1200" dirty="0"/>
          </a:p>
        </p:txBody>
      </p:sp>
      <p:sp>
        <p:nvSpPr>
          <p:cNvPr id="27" name="Text 8"/>
          <p:cNvSpPr/>
          <p:nvPr/>
        </p:nvSpPr>
        <p:spPr>
          <a:xfrm>
            <a:off x="5994350" y="2171700"/>
            <a:ext cx="164592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자동 전투 로직</a:t>
            </a:r>
            <a:endParaRPr lang="en-US" sz="1800" dirty="0"/>
          </a:p>
        </p:txBody>
      </p:sp>
      <p:sp>
        <p:nvSpPr>
          <p:cNvPr id="28" name="Text 9"/>
          <p:cNvSpPr/>
          <p:nvPr/>
        </p:nvSpPr>
        <p:spPr>
          <a:xfrm>
            <a:off x="5651450" y="2667000"/>
            <a:ext cx="27177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공격 메커니즘</a:t>
            </a:r>
            <a:endParaRPr lang="en-US" sz="1350" dirty="0"/>
          </a:p>
        </p:txBody>
      </p:sp>
      <p:sp>
        <p:nvSpPr>
          <p:cNvPr id="29" name="Text 10"/>
          <p:cNvSpPr/>
          <p:nvPr/>
        </p:nvSpPr>
        <p:spPr>
          <a:xfrm>
            <a:off x="5460950" y="2971800"/>
            <a:ext cx="34899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l">
              <a:lnSpc>
                <a:spcPts val="1500"/>
              </a:lnSpc>
              <a:buSzPct val="100000"/>
            </a:pPr>
            <a:r>
              <a:rPr lang="en-US" sz="1050" dirty="0">
                <a:solidFill>
                  <a:srgbClr val="A8A29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   • </a:t>
            </a:r>
            <a:r>
              <a:rPr lang="en-US" sz="10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히트스캔 n종:</a:t>
            </a:r>
            <a:r>
              <a:rPr lang="en-US" sz="1050" dirty="0">
                <a:solidFill>
                  <a:srgbClr val="A8A29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즉발형 정밀 공격</a:t>
            </a:r>
            <a:endParaRPr lang="en-US" sz="1050" dirty="0"/>
          </a:p>
        </p:txBody>
      </p:sp>
      <p:sp>
        <p:nvSpPr>
          <p:cNvPr id="30" name="Text 11"/>
          <p:cNvSpPr/>
          <p:nvPr/>
        </p:nvSpPr>
        <p:spPr>
          <a:xfrm>
            <a:off x="5460950" y="3200400"/>
            <a:ext cx="34899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l">
              <a:lnSpc>
                <a:spcPts val="1500"/>
              </a:lnSpc>
              <a:buSzPct val="100000"/>
            </a:pPr>
            <a:r>
              <a:rPr lang="en-US" sz="1050" dirty="0">
                <a:solidFill>
                  <a:srgbClr val="A8A29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   • </a:t>
            </a:r>
            <a:r>
              <a:rPr lang="en-US" sz="10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투사체 n종:</a:t>
            </a:r>
            <a:r>
              <a:rPr lang="en-US" sz="1050" dirty="0">
                <a:solidFill>
                  <a:srgbClr val="A8A29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물리 충돌 데미지</a:t>
            </a:r>
            <a:endParaRPr lang="en-US" sz="1050" dirty="0"/>
          </a:p>
        </p:txBody>
      </p:sp>
      <p:sp>
        <p:nvSpPr>
          <p:cNvPr id="31" name="Text 12"/>
          <p:cNvSpPr/>
          <p:nvPr/>
        </p:nvSpPr>
        <p:spPr>
          <a:xfrm>
            <a:off x="5460950" y="3429000"/>
            <a:ext cx="34899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l">
              <a:lnSpc>
                <a:spcPts val="1500"/>
              </a:lnSpc>
              <a:buSzPct val="100000"/>
            </a:pPr>
            <a:r>
              <a:rPr lang="en-US" sz="1050" dirty="0">
                <a:solidFill>
                  <a:srgbClr val="A8A29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   • </a:t>
            </a:r>
            <a:r>
              <a:rPr lang="en-US" sz="10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쿨타임 기반:</a:t>
            </a:r>
            <a:r>
              <a:rPr lang="en-US" sz="1050" dirty="0">
                <a:solidFill>
                  <a:srgbClr val="A8A29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무기별 독립 사이클</a:t>
            </a:r>
            <a:endParaRPr lang="en-US" sz="1050" dirty="0"/>
          </a:p>
        </p:txBody>
      </p:sp>
      <p:sp>
        <p:nvSpPr>
          <p:cNvPr id="32" name="Text 13"/>
          <p:cNvSpPr/>
          <p:nvPr/>
        </p:nvSpPr>
        <p:spPr>
          <a:xfrm>
            <a:off x="5651450" y="3733800"/>
            <a:ext cx="27177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타겟팅 우선순위</a:t>
            </a:r>
            <a:endParaRPr lang="en-US" sz="1350" dirty="0"/>
          </a:p>
        </p:txBody>
      </p:sp>
      <p:sp>
        <p:nvSpPr>
          <p:cNvPr id="33" name="Text 14"/>
          <p:cNvSpPr/>
          <p:nvPr/>
        </p:nvSpPr>
        <p:spPr>
          <a:xfrm>
            <a:off x="5651450" y="4038600"/>
            <a:ext cx="32613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가장 가까운 적(Closest Enemy)</a:t>
            </a:r>
            <a:r>
              <a:rPr lang="en-US" sz="1050" dirty="0">
                <a:solidFill>
                  <a:srgbClr val="A8A29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자동 타겟팅</a:t>
            </a:r>
            <a:endParaRPr lang="en-US" sz="1050" dirty="0"/>
          </a:p>
        </p:txBody>
      </p:sp>
      <p:sp>
        <p:nvSpPr>
          <p:cNvPr id="34" name="Text 15"/>
          <p:cNvSpPr/>
          <p:nvPr/>
        </p:nvSpPr>
        <p:spPr>
          <a:xfrm>
            <a:off x="8635901" y="2781300"/>
            <a:ext cx="26415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4D39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방어 및 무적</a:t>
            </a:r>
            <a:endParaRPr lang="en-US" sz="1200" dirty="0"/>
          </a:p>
        </p:txBody>
      </p:sp>
      <p:sp>
        <p:nvSpPr>
          <p:cNvPr id="35" name="Text 16"/>
          <p:cNvSpPr/>
          <p:nvPr/>
        </p:nvSpPr>
        <p:spPr>
          <a:xfrm>
            <a:off x="8635901" y="3048000"/>
            <a:ext cx="2641550" cy="43338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706"/>
              </a:lnSpc>
              <a:buNone/>
            </a:pPr>
            <a:r>
              <a:rPr lang="en-US" sz="1050" dirty="0">
                <a:solidFill>
                  <a:srgbClr val="D6D3D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피격 시 </a:t>
            </a:r>
            <a:r>
              <a:rPr lang="en-US" sz="105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0.5초간 무적 시간</a:t>
            </a:r>
            <a:r>
              <a:rPr lang="en-US" sz="1050" dirty="0">
                <a:solidFill>
                  <a:srgbClr val="D6D3D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050" dirty="0" err="1">
                <a:solidFill>
                  <a:srgbClr val="D6D3D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부여</a:t>
            </a:r>
            <a:r>
              <a:rPr lang="en-US" sz="1050" dirty="0">
                <a:solidFill>
                  <a:srgbClr val="D6D3D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</a:p>
          <a:p>
            <a:pPr marL="0" indent="0">
              <a:lnSpc>
                <a:spcPts val="1706"/>
              </a:lnSpc>
              <a:buNone/>
            </a:pPr>
            <a:r>
              <a:rPr lang="en-US" sz="1050" i="1" dirty="0">
                <a:solidFill>
                  <a:srgbClr val="78716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* 추후 스텟 강화 가능</a:t>
            </a:r>
            <a:endParaRPr lang="en-US" sz="1050" dirty="0"/>
          </a:p>
        </p:txBody>
      </p:sp>
      <p:sp>
        <p:nvSpPr>
          <p:cNvPr id="36" name="Text 17"/>
          <p:cNvSpPr/>
          <p:nvPr/>
        </p:nvSpPr>
        <p:spPr>
          <a:xfrm>
            <a:off x="8635901" y="3824288"/>
            <a:ext cx="26415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4D39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핵심 목표</a:t>
            </a:r>
            <a:endParaRPr lang="en-US" sz="1200" dirty="0"/>
          </a:p>
        </p:txBody>
      </p:sp>
      <p:sp>
        <p:nvSpPr>
          <p:cNvPr id="37" name="Text 18"/>
          <p:cNvSpPr/>
          <p:nvPr/>
        </p:nvSpPr>
        <p:spPr>
          <a:xfrm>
            <a:off x="8635901" y="4090987"/>
            <a:ext cx="3169860" cy="21669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706"/>
              </a:lnSpc>
              <a:buNone/>
            </a:pPr>
            <a:r>
              <a:rPr lang="en-US" sz="1050" dirty="0">
                <a:solidFill>
                  <a:srgbClr val="D6D3D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"조작 부담 최소화, 성장 선택의 재미 극대화"</a:t>
            </a:r>
            <a:endParaRPr lang="en-US" sz="1050" dirty="0"/>
          </a:p>
        </p:txBody>
      </p:sp>
      <p:sp>
        <p:nvSpPr>
          <p:cNvPr id="38" name="Text 19"/>
          <p:cNvSpPr/>
          <p:nvPr/>
        </p:nvSpPr>
        <p:spPr>
          <a:xfrm>
            <a:off x="11216432" y="6553200"/>
            <a:ext cx="987802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57534E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Page 04 / 12</a:t>
            </a:r>
            <a:endParaRPr lang="en-US" sz="900" dirty="0"/>
          </a:p>
        </p:txBody>
      </p:sp>
      <p:pic>
        <p:nvPicPr>
          <p:cNvPr id="39" name="Image 2" descr="preencoded.png">
            <a:extLst>
              <a:ext uri="{FF2B5EF4-FFF2-40B4-BE49-F238E27FC236}">
                <a16:creationId xmlns:a16="http://schemas.microsoft.com/office/drawing/2014/main" id="{C4C73B47-5494-44D4-89F0-B2CEE3044C2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1500" y="419100"/>
            <a:ext cx="57150" cy="381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276350"/>
            <a:ext cx="5372100" cy="46863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" y="1543050"/>
            <a:ext cx="190500" cy="190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" y="2000250"/>
            <a:ext cx="4914900" cy="1143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500" y="2457450"/>
            <a:ext cx="1371600" cy="533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0300" y="2647950"/>
            <a:ext cx="9525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1750" y="2457450"/>
            <a:ext cx="1371600" cy="533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19550" y="2647950"/>
            <a:ext cx="9525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91000" y="2457450"/>
            <a:ext cx="1371600" cy="533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0100" y="3676650"/>
            <a:ext cx="2400300" cy="352425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14700" y="3676650"/>
            <a:ext cx="2400300" cy="352425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0100" y="4143375"/>
            <a:ext cx="2400300" cy="352425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14700" y="4143375"/>
            <a:ext cx="2400300" cy="352425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100" y="4724400"/>
            <a:ext cx="4914900" cy="6096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1500" y="6267450"/>
            <a:ext cx="11049000" cy="3048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56439" y="6467475"/>
            <a:ext cx="68461" cy="5715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393710" y="6467475"/>
            <a:ext cx="68461" cy="57150"/>
          </a:xfrm>
          <a:prstGeom prst="rect">
            <a:avLst/>
          </a:prstGeom>
        </p:spPr>
      </p:pic>
      <p:sp>
        <p:nvSpPr>
          <p:cNvPr id="25" name="Text 0"/>
          <p:cNvSpPr/>
          <p:nvPr/>
        </p:nvSpPr>
        <p:spPr>
          <a:xfrm>
            <a:off x="571500" y="285750"/>
            <a:ext cx="38862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성장 및 적 시스템</a:t>
            </a:r>
            <a:endParaRPr lang="en-US" sz="2700" dirty="0"/>
          </a:p>
        </p:txBody>
      </p:sp>
      <p:sp>
        <p:nvSpPr>
          <p:cNvPr id="26" name="Text 1"/>
          <p:cNvSpPr/>
          <p:nvPr/>
        </p:nvSpPr>
        <p:spPr>
          <a:xfrm>
            <a:off x="571500" y="742950"/>
            <a:ext cx="38862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4D39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로그라이크 강화 메커니즘과 지수적 난이도 밸런싱</a:t>
            </a:r>
            <a:endParaRPr lang="en-US" sz="1200" dirty="0"/>
          </a:p>
        </p:txBody>
      </p:sp>
      <p:sp>
        <p:nvSpPr>
          <p:cNvPr id="27" name="Text 2"/>
          <p:cNvSpPr/>
          <p:nvPr/>
        </p:nvSpPr>
        <p:spPr>
          <a:xfrm>
            <a:off x="10109418" y="552450"/>
            <a:ext cx="1511082" cy="1619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050" kern="0" spc="84" dirty="0">
                <a:solidFill>
                  <a:srgbClr val="78716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 DESIGN</a:t>
            </a:r>
            <a:endParaRPr lang="en-US" sz="1050" dirty="0"/>
          </a:p>
        </p:txBody>
      </p:sp>
      <p:sp>
        <p:nvSpPr>
          <p:cNvPr id="28" name="Text 3"/>
          <p:cNvSpPr/>
          <p:nvPr/>
        </p:nvSpPr>
        <p:spPr>
          <a:xfrm>
            <a:off x="1104900" y="1504950"/>
            <a:ext cx="58978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4D39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캐릭터 성장 (Roguelike Upgrade)</a:t>
            </a:r>
            <a:endParaRPr lang="en-US" sz="1500" dirty="0"/>
          </a:p>
        </p:txBody>
      </p:sp>
      <p:sp>
        <p:nvSpPr>
          <p:cNvPr id="29" name="Text 4"/>
          <p:cNvSpPr/>
          <p:nvPr/>
        </p:nvSpPr>
        <p:spPr>
          <a:xfrm>
            <a:off x="952500" y="2152650"/>
            <a:ext cx="46101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A8A29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강화 방식</a:t>
            </a:r>
            <a:endParaRPr lang="en-US" sz="1050" dirty="0"/>
          </a:p>
        </p:txBody>
      </p:sp>
      <p:sp>
        <p:nvSpPr>
          <p:cNvPr id="30" name="Text 5"/>
          <p:cNvSpPr/>
          <p:nvPr/>
        </p:nvSpPr>
        <p:spPr>
          <a:xfrm>
            <a:off x="1028700" y="2533650"/>
            <a:ext cx="121920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78716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Lv. Up</a:t>
            </a:r>
            <a:endParaRPr lang="en-US" sz="900" dirty="0"/>
          </a:p>
        </p:txBody>
      </p:sp>
      <p:sp>
        <p:nvSpPr>
          <p:cNvPr id="31" name="Text 6"/>
          <p:cNvSpPr/>
          <p:nvPr/>
        </p:nvSpPr>
        <p:spPr>
          <a:xfrm>
            <a:off x="1028700" y="2686050"/>
            <a:ext cx="12192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E7E5E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경험치 획득</a:t>
            </a:r>
            <a:endParaRPr lang="en-US" sz="1200" dirty="0"/>
          </a:p>
        </p:txBody>
      </p:sp>
      <p:sp>
        <p:nvSpPr>
          <p:cNvPr id="32" name="Text 7"/>
          <p:cNvSpPr/>
          <p:nvPr/>
        </p:nvSpPr>
        <p:spPr>
          <a:xfrm>
            <a:off x="2647950" y="2533650"/>
            <a:ext cx="121920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78716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Choice</a:t>
            </a:r>
            <a:endParaRPr lang="en-US" sz="900" dirty="0"/>
          </a:p>
        </p:txBody>
      </p:sp>
      <p:sp>
        <p:nvSpPr>
          <p:cNvPr id="33" name="Text 8"/>
          <p:cNvSpPr/>
          <p:nvPr/>
        </p:nvSpPr>
        <p:spPr>
          <a:xfrm>
            <a:off x="2526030" y="2686050"/>
            <a:ext cx="14630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4D39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3개 중 1개 선택</a:t>
            </a:r>
            <a:endParaRPr lang="en-US" sz="1200" dirty="0"/>
          </a:p>
        </p:txBody>
      </p:sp>
      <p:sp>
        <p:nvSpPr>
          <p:cNvPr id="34" name="Text 9"/>
          <p:cNvSpPr/>
          <p:nvPr/>
        </p:nvSpPr>
        <p:spPr>
          <a:xfrm>
            <a:off x="4267200" y="2533650"/>
            <a:ext cx="121920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78716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Power Up</a:t>
            </a:r>
            <a:endParaRPr lang="en-US" sz="900" dirty="0"/>
          </a:p>
        </p:txBody>
      </p:sp>
      <p:sp>
        <p:nvSpPr>
          <p:cNvPr id="35" name="Text 10"/>
          <p:cNvSpPr/>
          <p:nvPr/>
        </p:nvSpPr>
        <p:spPr>
          <a:xfrm>
            <a:off x="4145280" y="2686050"/>
            <a:ext cx="14630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E7E5E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스킬/스텟 강화</a:t>
            </a:r>
            <a:endParaRPr lang="en-US" sz="1200" dirty="0"/>
          </a:p>
        </p:txBody>
      </p:sp>
      <p:sp>
        <p:nvSpPr>
          <p:cNvPr id="36" name="Text 11"/>
          <p:cNvSpPr/>
          <p:nvPr/>
        </p:nvSpPr>
        <p:spPr>
          <a:xfrm>
            <a:off x="800100" y="3371850"/>
            <a:ext cx="49149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A8A29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주요 스텟 종류</a:t>
            </a:r>
            <a:endParaRPr lang="en-US" sz="1050" dirty="0"/>
          </a:p>
        </p:txBody>
      </p:sp>
      <p:sp>
        <p:nvSpPr>
          <p:cNvPr id="37" name="Text 12"/>
          <p:cNvSpPr/>
          <p:nvPr/>
        </p:nvSpPr>
        <p:spPr>
          <a:xfrm>
            <a:off x="914400" y="3752850"/>
            <a:ext cx="445770" cy="2000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75"/>
              </a:lnSpc>
              <a:buNone/>
            </a:pPr>
            <a:r>
              <a:rPr lang="en-US" sz="1050" dirty="0">
                <a:solidFill>
                  <a:srgbClr val="E7E5E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공격력</a:t>
            </a:r>
            <a:endParaRPr lang="en-US" sz="1050" dirty="0"/>
          </a:p>
        </p:txBody>
      </p:sp>
      <p:sp>
        <p:nvSpPr>
          <p:cNvPr id="38" name="Text 13"/>
          <p:cNvSpPr/>
          <p:nvPr/>
        </p:nvSpPr>
        <p:spPr>
          <a:xfrm>
            <a:off x="2828925" y="3752850"/>
            <a:ext cx="308610" cy="2000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75"/>
              </a:lnSpc>
              <a:buNone/>
            </a:pPr>
            <a:r>
              <a:rPr lang="en-US" sz="1050" dirty="0">
                <a:solidFill>
                  <a:srgbClr val="34D39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ATK</a:t>
            </a:r>
            <a:endParaRPr lang="en-US" sz="1050" dirty="0"/>
          </a:p>
        </p:txBody>
      </p:sp>
      <p:sp>
        <p:nvSpPr>
          <p:cNvPr id="39" name="Text 14"/>
          <p:cNvSpPr/>
          <p:nvPr/>
        </p:nvSpPr>
        <p:spPr>
          <a:xfrm>
            <a:off x="3429000" y="3752850"/>
            <a:ext cx="640080" cy="2000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75"/>
              </a:lnSpc>
              <a:buNone/>
            </a:pPr>
            <a:r>
              <a:rPr lang="en-US" sz="1050" dirty="0">
                <a:solidFill>
                  <a:srgbClr val="E7E5E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공격 속도</a:t>
            </a:r>
            <a:endParaRPr lang="en-US" sz="1050" dirty="0"/>
          </a:p>
        </p:txBody>
      </p:sp>
      <p:sp>
        <p:nvSpPr>
          <p:cNvPr id="40" name="Text 15"/>
          <p:cNvSpPr/>
          <p:nvPr/>
        </p:nvSpPr>
        <p:spPr>
          <a:xfrm>
            <a:off x="5334000" y="3752850"/>
            <a:ext cx="320040" cy="2000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75"/>
              </a:lnSpc>
              <a:buNone/>
            </a:pPr>
            <a:r>
              <a:rPr lang="en-US" sz="1050" dirty="0">
                <a:solidFill>
                  <a:srgbClr val="34D39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SPD</a:t>
            </a:r>
            <a:endParaRPr lang="en-US" sz="1050" dirty="0"/>
          </a:p>
        </p:txBody>
      </p:sp>
      <p:sp>
        <p:nvSpPr>
          <p:cNvPr id="41" name="Text 16"/>
          <p:cNvSpPr/>
          <p:nvPr/>
        </p:nvSpPr>
        <p:spPr>
          <a:xfrm>
            <a:off x="914400" y="4219575"/>
            <a:ext cx="640080" cy="2000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75"/>
              </a:lnSpc>
              <a:buNone/>
            </a:pPr>
            <a:r>
              <a:rPr lang="en-US" sz="1050" dirty="0">
                <a:solidFill>
                  <a:srgbClr val="E7E5E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이동 속도</a:t>
            </a:r>
            <a:endParaRPr lang="en-US" sz="1050" dirty="0"/>
          </a:p>
        </p:txBody>
      </p:sp>
      <p:sp>
        <p:nvSpPr>
          <p:cNvPr id="42" name="Text 17"/>
          <p:cNvSpPr/>
          <p:nvPr/>
        </p:nvSpPr>
        <p:spPr>
          <a:xfrm>
            <a:off x="2686050" y="4219575"/>
            <a:ext cx="480060" cy="2000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75"/>
              </a:lnSpc>
              <a:buNone/>
            </a:pPr>
            <a:r>
              <a:rPr lang="en-US" sz="1050" dirty="0">
                <a:solidFill>
                  <a:srgbClr val="34D39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MOVE</a:t>
            </a:r>
            <a:endParaRPr lang="en-US" sz="1050" dirty="0"/>
          </a:p>
        </p:txBody>
      </p:sp>
      <p:sp>
        <p:nvSpPr>
          <p:cNvPr id="43" name="Text 18"/>
          <p:cNvSpPr/>
          <p:nvPr/>
        </p:nvSpPr>
        <p:spPr>
          <a:xfrm>
            <a:off x="3429000" y="4219575"/>
            <a:ext cx="640080" cy="2000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75"/>
              </a:lnSpc>
              <a:buNone/>
            </a:pPr>
            <a:r>
              <a:rPr lang="en-US" sz="1050" dirty="0">
                <a:solidFill>
                  <a:srgbClr val="E7E5E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최대 체력</a:t>
            </a:r>
            <a:endParaRPr lang="en-US" sz="1050" dirty="0"/>
          </a:p>
        </p:txBody>
      </p:sp>
      <p:sp>
        <p:nvSpPr>
          <p:cNvPr id="44" name="Text 19"/>
          <p:cNvSpPr/>
          <p:nvPr/>
        </p:nvSpPr>
        <p:spPr>
          <a:xfrm>
            <a:off x="5419725" y="4219575"/>
            <a:ext cx="217170" cy="2000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75"/>
              </a:lnSpc>
              <a:buNone/>
            </a:pPr>
            <a:r>
              <a:rPr lang="en-US" sz="1050" dirty="0">
                <a:solidFill>
                  <a:srgbClr val="34D39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HP</a:t>
            </a:r>
            <a:endParaRPr lang="en-US" sz="1050" dirty="0"/>
          </a:p>
        </p:txBody>
      </p:sp>
      <p:sp>
        <p:nvSpPr>
          <p:cNvPr id="45" name="Text 20"/>
          <p:cNvSpPr/>
          <p:nvPr/>
        </p:nvSpPr>
        <p:spPr>
          <a:xfrm>
            <a:off x="914400" y="4724400"/>
            <a:ext cx="4914900" cy="609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i="1" dirty="0">
                <a:solidFill>
                  <a:srgbClr val="A8A29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* 스킬 최대 레벨(5Lv) 달성 시 등장 제한
* 동일 계열 스텟 중복 등장 제한으로 다양성 확보</a:t>
            </a:r>
            <a:endParaRPr lang="en-US" sz="1050" dirty="0"/>
          </a:p>
        </p:txBody>
      </p:sp>
      <p:sp>
        <p:nvSpPr>
          <p:cNvPr id="57" name="Text 32"/>
          <p:cNvSpPr/>
          <p:nvPr/>
        </p:nvSpPr>
        <p:spPr>
          <a:xfrm>
            <a:off x="571500" y="6419850"/>
            <a:ext cx="337185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kern="0" spc="72" dirty="0">
                <a:solidFill>
                  <a:srgbClr val="78716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SURVIVE 10 MINUTES DEVELOPMENT PLAN</a:t>
            </a:r>
            <a:endParaRPr lang="en-US" sz="900" dirty="0"/>
          </a:p>
        </p:txBody>
      </p:sp>
      <p:sp>
        <p:nvSpPr>
          <p:cNvPr id="58" name="Text 33"/>
          <p:cNvSpPr/>
          <p:nvPr/>
        </p:nvSpPr>
        <p:spPr>
          <a:xfrm>
            <a:off x="8801100" y="6419850"/>
            <a:ext cx="1901845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kern="0" spc="72" dirty="0">
                <a:solidFill>
                  <a:srgbClr val="78716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CHARACTER GROWTH</a:t>
            </a:r>
            <a:endParaRPr lang="en-US" sz="900" dirty="0"/>
          </a:p>
        </p:txBody>
      </p:sp>
      <p:sp>
        <p:nvSpPr>
          <p:cNvPr id="59" name="Text 34"/>
          <p:cNvSpPr/>
          <p:nvPr/>
        </p:nvSpPr>
        <p:spPr>
          <a:xfrm>
            <a:off x="10538371" y="6419850"/>
            <a:ext cx="1472148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kern="0" spc="72" dirty="0">
                <a:solidFill>
                  <a:srgbClr val="78716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ENEMY SCALING</a:t>
            </a:r>
            <a:endParaRPr lang="en-US" sz="900" dirty="0"/>
          </a:p>
        </p:txBody>
      </p:sp>
      <p:sp>
        <p:nvSpPr>
          <p:cNvPr id="60" name="Text 35"/>
          <p:cNvSpPr/>
          <p:nvPr/>
        </p:nvSpPr>
        <p:spPr>
          <a:xfrm>
            <a:off x="11079212" y="6553200"/>
            <a:ext cx="1152465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kern="0" spc="72" dirty="0">
                <a:solidFill>
                  <a:srgbClr val="57534E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PAGE 05 / 12</a:t>
            </a:r>
            <a:endParaRPr lang="en-US" sz="900" dirty="0"/>
          </a:p>
        </p:txBody>
      </p:sp>
      <p:pic>
        <p:nvPicPr>
          <p:cNvPr id="117" name="Image 14" descr="preencoded.png">
            <a:extLst>
              <a:ext uri="{FF2B5EF4-FFF2-40B4-BE49-F238E27FC236}">
                <a16:creationId xmlns:a16="http://schemas.microsoft.com/office/drawing/2014/main" id="{0DD13809-3A6B-4EA0-B737-31651B0A629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48400" y="1276350"/>
            <a:ext cx="5372100" cy="4814888"/>
          </a:xfrm>
          <a:prstGeom prst="rect">
            <a:avLst/>
          </a:prstGeom>
        </p:spPr>
      </p:pic>
      <p:pic>
        <p:nvPicPr>
          <p:cNvPr id="118" name="Image 15" descr="preencoded.png">
            <a:extLst>
              <a:ext uri="{FF2B5EF4-FFF2-40B4-BE49-F238E27FC236}">
                <a16:creationId xmlns:a16="http://schemas.microsoft.com/office/drawing/2014/main" id="{92409754-B456-4CDA-92F7-BCBD2B5083B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77000" y="1543050"/>
            <a:ext cx="171450" cy="190500"/>
          </a:xfrm>
          <a:prstGeom prst="rect">
            <a:avLst/>
          </a:prstGeom>
        </p:spPr>
      </p:pic>
      <p:pic>
        <p:nvPicPr>
          <p:cNvPr id="119" name="Image 16" descr="preencoded.png">
            <a:extLst>
              <a:ext uri="{FF2B5EF4-FFF2-40B4-BE49-F238E27FC236}">
                <a16:creationId xmlns:a16="http://schemas.microsoft.com/office/drawing/2014/main" id="{39C386C1-24E7-47F7-8C43-2A7E096E17B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77000" y="1924050"/>
            <a:ext cx="4895850" cy="1905000"/>
          </a:xfrm>
          <a:prstGeom prst="rect">
            <a:avLst/>
          </a:prstGeom>
        </p:spPr>
      </p:pic>
      <p:pic>
        <p:nvPicPr>
          <p:cNvPr id="120" name="Image 17" descr="preencoded.png">
            <a:extLst>
              <a:ext uri="{FF2B5EF4-FFF2-40B4-BE49-F238E27FC236}">
                <a16:creationId xmlns:a16="http://schemas.microsoft.com/office/drawing/2014/main" id="{1688F82C-9390-403F-A419-1F20FA8E6F3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77000" y="3981450"/>
            <a:ext cx="4914900" cy="657225"/>
          </a:xfrm>
          <a:prstGeom prst="rect">
            <a:avLst/>
          </a:prstGeom>
        </p:spPr>
      </p:pic>
      <p:pic>
        <p:nvPicPr>
          <p:cNvPr id="121" name="Image 18" descr="preencoded.png">
            <a:extLst>
              <a:ext uri="{FF2B5EF4-FFF2-40B4-BE49-F238E27FC236}">
                <a16:creationId xmlns:a16="http://schemas.microsoft.com/office/drawing/2014/main" id="{4728C8D2-9181-4C2E-8FCC-64C61C329E4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77000" y="3981450"/>
            <a:ext cx="4914900" cy="657225"/>
          </a:xfrm>
          <a:prstGeom prst="rect">
            <a:avLst/>
          </a:prstGeom>
        </p:spPr>
      </p:pic>
      <p:pic>
        <p:nvPicPr>
          <p:cNvPr id="122" name="Image 19" descr="preencoded.png">
            <a:extLst>
              <a:ext uri="{FF2B5EF4-FFF2-40B4-BE49-F238E27FC236}">
                <a16:creationId xmlns:a16="http://schemas.microsoft.com/office/drawing/2014/main" id="{D829E26A-5E8D-4AA5-A25D-B8D44B7A72A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77000" y="3981450"/>
            <a:ext cx="4914900" cy="219075"/>
          </a:xfrm>
          <a:prstGeom prst="rect">
            <a:avLst/>
          </a:prstGeom>
        </p:spPr>
      </p:pic>
      <p:pic>
        <p:nvPicPr>
          <p:cNvPr id="123" name="Image 20" descr="preencoded.png">
            <a:extLst>
              <a:ext uri="{FF2B5EF4-FFF2-40B4-BE49-F238E27FC236}">
                <a16:creationId xmlns:a16="http://schemas.microsoft.com/office/drawing/2014/main" id="{3580FFAC-5D29-4753-86A8-1EA5DC80D24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477000" y="3981450"/>
            <a:ext cx="1153269" cy="219075"/>
          </a:xfrm>
          <a:prstGeom prst="rect">
            <a:avLst/>
          </a:prstGeom>
        </p:spPr>
      </p:pic>
      <p:pic>
        <p:nvPicPr>
          <p:cNvPr id="124" name="Image 21" descr="preencoded.png">
            <a:extLst>
              <a:ext uri="{FF2B5EF4-FFF2-40B4-BE49-F238E27FC236}">
                <a16:creationId xmlns:a16="http://schemas.microsoft.com/office/drawing/2014/main" id="{78362A57-5C19-4A6A-8310-9DC296A9BEC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630269" y="3981450"/>
            <a:ext cx="567779" cy="219075"/>
          </a:xfrm>
          <a:prstGeom prst="rect">
            <a:avLst/>
          </a:prstGeom>
        </p:spPr>
      </p:pic>
      <p:pic>
        <p:nvPicPr>
          <p:cNvPr id="125" name="Image 22" descr="preencoded.png">
            <a:extLst>
              <a:ext uri="{FF2B5EF4-FFF2-40B4-BE49-F238E27FC236}">
                <a16:creationId xmlns:a16="http://schemas.microsoft.com/office/drawing/2014/main" id="{E9F60251-99FF-4386-A99D-7F70CF61907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198048" y="3981450"/>
            <a:ext cx="620911" cy="219075"/>
          </a:xfrm>
          <a:prstGeom prst="rect">
            <a:avLst/>
          </a:prstGeom>
        </p:spPr>
      </p:pic>
      <p:pic>
        <p:nvPicPr>
          <p:cNvPr id="126" name="Image 23" descr="preencoded.png">
            <a:extLst>
              <a:ext uri="{FF2B5EF4-FFF2-40B4-BE49-F238E27FC236}">
                <a16:creationId xmlns:a16="http://schemas.microsoft.com/office/drawing/2014/main" id="{548CA45D-82CA-46B9-8372-19099820FC79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818959" y="3981450"/>
            <a:ext cx="656481" cy="219075"/>
          </a:xfrm>
          <a:prstGeom prst="rect">
            <a:avLst/>
          </a:prstGeom>
        </p:spPr>
      </p:pic>
      <p:pic>
        <p:nvPicPr>
          <p:cNvPr id="127" name="Image 24" descr="preencoded.png">
            <a:extLst>
              <a:ext uri="{FF2B5EF4-FFF2-40B4-BE49-F238E27FC236}">
                <a16:creationId xmlns:a16="http://schemas.microsoft.com/office/drawing/2014/main" id="{44101460-60EA-4023-9EC6-14B9DA94E729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475440" y="3981450"/>
            <a:ext cx="603200" cy="219075"/>
          </a:xfrm>
          <a:prstGeom prst="rect">
            <a:avLst/>
          </a:prstGeom>
        </p:spPr>
      </p:pic>
      <p:pic>
        <p:nvPicPr>
          <p:cNvPr id="128" name="Image 25" descr="preencoded.png">
            <a:extLst>
              <a:ext uri="{FF2B5EF4-FFF2-40B4-BE49-F238E27FC236}">
                <a16:creationId xmlns:a16="http://schemas.microsoft.com/office/drawing/2014/main" id="{C32CF8DA-A86E-4648-858C-4E335BC628B3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078641" y="3981450"/>
            <a:ext cx="656481" cy="219075"/>
          </a:xfrm>
          <a:prstGeom prst="rect">
            <a:avLst/>
          </a:prstGeom>
        </p:spPr>
      </p:pic>
      <p:pic>
        <p:nvPicPr>
          <p:cNvPr id="129" name="Image 26" descr="preencoded.png">
            <a:extLst>
              <a:ext uri="{FF2B5EF4-FFF2-40B4-BE49-F238E27FC236}">
                <a16:creationId xmlns:a16="http://schemas.microsoft.com/office/drawing/2014/main" id="{4B164536-3E46-4F10-8463-AE740D6675F9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735121" y="3981450"/>
            <a:ext cx="656779" cy="219075"/>
          </a:xfrm>
          <a:prstGeom prst="rect">
            <a:avLst/>
          </a:prstGeom>
        </p:spPr>
      </p:pic>
      <p:pic>
        <p:nvPicPr>
          <p:cNvPr id="130" name="Image 27" descr="preencoded.png">
            <a:extLst>
              <a:ext uri="{FF2B5EF4-FFF2-40B4-BE49-F238E27FC236}">
                <a16:creationId xmlns:a16="http://schemas.microsoft.com/office/drawing/2014/main" id="{932D6FC3-20D7-4F14-88DB-4D0FBD3888C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477000" y="4200525"/>
            <a:ext cx="1153269" cy="219075"/>
          </a:xfrm>
          <a:prstGeom prst="rect">
            <a:avLst/>
          </a:prstGeom>
        </p:spPr>
      </p:pic>
      <p:pic>
        <p:nvPicPr>
          <p:cNvPr id="131" name="Image 28" descr="preencoded.png">
            <a:extLst>
              <a:ext uri="{FF2B5EF4-FFF2-40B4-BE49-F238E27FC236}">
                <a16:creationId xmlns:a16="http://schemas.microsoft.com/office/drawing/2014/main" id="{8C1C0B3B-D50B-4135-95B6-80B2FE275F83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630269" y="4200525"/>
            <a:ext cx="567779" cy="219075"/>
          </a:xfrm>
          <a:prstGeom prst="rect">
            <a:avLst/>
          </a:prstGeom>
        </p:spPr>
      </p:pic>
      <p:pic>
        <p:nvPicPr>
          <p:cNvPr id="132" name="Image 29" descr="preencoded.png">
            <a:extLst>
              <a:ext uri="{FF2B5EF4-FFF2-40B4-BE49-F238E27FC236}">
                <a16:creationId xmlns:a16="http://schemas.microsoft.com/office/drawing/2014/main" id="{4F294119-A6D6-4E1F-9720-C13D0453908E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198048" y="4200525"/>
            <a:ext cx="620911" cy="219075"/>
          </a:xfrm>
          <a:prstGeom prst="rect">
            <a:avLst/>
          </a:prstGeom>
        </p:spPr>
      </p:pic>
      <p:pic>
        <p:nvPicPr>
          <p:cNvPr id="133" name="Image 30" descr="preencoded.png">
            <a:extLst>
              <a:ext uri="{FF2B5EF4-FFF2-40B4-BE49-F238E27FC236}">
                <a16:creationId xmlns:a16="http://schemas.microsoft.com/office/drawing/2014/main" id="{E303FEF1-5703-4B76-82DB-BF63126822B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818959" y="4200525"/>
            <a:ext cx="656481" cy="219075"/>
          </a:xfrm>
          <a:prstGeom prst="rect">
            <a:avLst/>
          </a:prstGeom>
        </p:spPr>
      </p:pic>
      <p:pic>
        <p:nvPicPr>
          <p:cNvPr id="134" name="Image 31" descr="preencoded.png">
            <a:extLst>
              <a:ext uri="{FF2B5EF4-FFF2-40B4-BE49-F238E27FC236}">
                <a16:creationId xmlns:a16="http://schemas.microsoft.com/office/drawing/2014/main" id="{17F92D41-CFB7-40CA-90F5-C2F73266C42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475440" y="4200525"/>
            <a:ext cx="603200" cy="219075"/>
          </a:xfrm>
          <a:prstGeom prst="rect">
            <a:avLst/>
          </a:prstGeom>
        </p:spPr>
      </p:pic>
      <p:pic>
        <p:nvPicPr>
          <p:cNvPr id="135" name="Image 32" descr="preencoded.png">
            <a:extLst>
              <a:ext uri="{FF2B5EF4-FFF2-40B4-BE49-F238E27FC236}">
                <a16:creationId xmlns:a16="http://schemas.microsoft.com/office/drawing/2014/main" id="{F84ECB75-6D86-4B8F-9CAC-DDDCB909A673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078641" y="4200525"/>
            <a:ext cx="656481" cy="219075"/>
          </a:xfrm>
          <a:prstGeom prst="rect">
            <a:avLst/>
          </a:prstGeom>
        </p:spPr>
      </p:pic>
      <p:pic>
        <p:nvPicPr>
          <p:cNvPr id="136" name="Image 33" descr="preencoded.png">
            <a:extLst>
              <a:ext uri="{FF2B5EF4-FFF2-40B4-BE49-F238E27FC236}">
                <a16:creationId xmlns:a16="http://schemas.microsoft.com/office/drawing/2014/main" id="{0B6BCA30-1793-4C3D-B09A-41B31B8842C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735121" y="4200525"/>
            <a:ext cx="656779" cy="219075"/>
          </a:xfrm>
          <a:prstGeom prst="rect">
            <a:avLst/>
          </a:prstGeom>
        </p:spPr>
      </p:pic>
      <p:pic>
        <p:nvPicPr>
          <p:cNvPr id="137" name="Image 34" descr="preencoded.png">
            <a:extLst>
              <a:ext uri="{FF2B5EF4-FFF2-40B4-BE49-F238E27FC236}">
                <a16:creationId xmlns:a16="http://schemas.microsoft.com/office/drawing/2014/main" id="{A10ED53B-8129-46CD-BF7A-BD12D27EFBF1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477000" y="4791075"/>
            <a:ext cx="2381250" cy="461963"/>
          </a:xfrm>
          <a:prstGeom prst="rect">
            <a:avLst/>
          </a:prstGeom>
        </p:spPr>
      </p:pic>
      <p:pic>
        <p:nvPicPr>
          <p:cNvPr id="138" name="Image 35" descr="preencoded.png">
            <a:extLst>
              <a:ext uri="{FF2B5EF4-FFF2-40B4-BE49-F238E27FC236}">
                <a16:creationId xmlns:a16="http://schemas.microsoft.com/office/drawing/2014/main" id="{C8EAE69B-883F-44B6-98C7-2BA80D200772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553200" y="4869656"/>
            <a:ext cx="76200" cy="304800"/>
          </a:xfrm>
          <a:prstGeom prst="rect">
            <a:avLst/>
          </a:prstGeom>
        </p:spPr>
      </p:pic>
      <p:pic>
        <p:nvPicPr>
          <p:cNvPr id="139" name="Image 36" descr="preencoded.png">
            <a:extLst>
              <a:ext uri="{FF2B5EF4-FFF2-40B4-BE49-F238E27FC236}">
                <a16:creationId xmlns:a16="http://schemas.microsoft.com/office/drawing/2014/main" id="{AAA598D1-4C75-4BF8-A2C5-3215D8109CC4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010650" y="4791075"/>
            <a:ext cx="2381250" cy="461963"/>
          </a:xfrm>
          <a:prstGeom prst="rect">
            <a:avLst/>
          </a:prstGeom>
        </p:spPr>
      </p:pic>
      <p:pic>
        <p:nvPicPr>
          <p:cNvPr id="140" name="Image 37" descr="preencoded.png">
            <a:extLst>
              <a:ext uri="{FF2B5EF4-FFF2-40B4-BE49-F238E27FC236}">
                <a16:creationId xmlns:a16="http://schemas.microsoft.com/office/drawing/2014/main" id="{66693343-C35C-41FE-BF63-4A91843CDE36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086850" y="4869656"/>
            <a:ext cx="76200" cy="304800"/>
          </a:xfrm>
          <a:prstGeom prst="rect">
            <a:avLst/>
          </a:prstGeom>
        </p:spPr>
      </p:pic>
      <p:pic>
        <p:nvPicPr>
          <p:cNvPr id="141" name="Image 38" descr="preencoded.png">
            <a:extLst>
              <a:ext uri="{FF2B5EF4-FFF2-40B4-BE49-F238E27FC236}">
                <a16:creationId xmlns:a16="http://schemas.microsoft.com/office/drawing/2014/main" id="{0EA2CB6B-02D0-4027-AAE9-82C5B80B9B8D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010400" y="5553075"/>
            <a:ext cx="2876550" cy="9525"/>
          </a:xfrm>
          <a:prstGeom prst="rect">
            <a:avLst/>
          </a:prstGeom>
        </p:spPr>
      </p:pic>
      <p:pic>
        <p:nvPicPr>
          <p:cNvPr id="142" name="Image 39" descr="preencoded.png">
            <a:extLst>
              <a:ext uri="{FF2B5EF4-FFF2-40B4-BE49-F238E27FC236}">
                <a16:creationId xmlns:a16="http://schemas.microsoft.com/office/drawing/2014/main" id="{694E5DB9-7363-4AEB-8982-7F42E24CFA25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010400" y="5781675"/>
            <a:ext cx="2867025" cy="9525"/>
          </a:xfrm>
          <a:prstGeom prst="rect">
            <a:avLst/>
          </a:prstGeom>
        </p:spPr>
      </p:pic>
      <p:sp>
        <p:nvSpPr>
          <p:cNvPr id="143" name="Text 21">
            <a:extLst>
              <a:ext uri="{FF2B5EF4-FFF2-40B4-BE49-F238E27FC236}">
                <a16:creationId xmlns:a16="http://schemas.microsoft.com/office/drawing/2014/main" id="{A5445E07-1375-4D50-AD53-BE499A9A14F6}"/>
              </a:ext>
            </a:extLst>
          </p:cNvPr>
          <p:cNvSpPr/>
          <p:nvPr/>
        </p:nvSpPr>
        <p:spPr>
          <a:xfrm>
            <a:off x="6762750" y="1504950"/>
            <a:ext cx="49149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59E0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적 시스템 및 난이도 곡선</a:t>
            </a:r>
            <a:endParaRPr lang="en-US" sz="1500" dirty="0"/>
          </a:p>
        </p:txBody>
      </p:sp>
      <p:sp>
        <p:nvSpPr>
          <p:cNvPr id="144" name="Text 22">
            <a:extLst>
              <a:ext uri="{FF2B5EF4-FFF2-40B4-BE49-F238E27FC236}">
                <a16:creationId xmlns:a16="http://schemas.microsoft.com/office/drawing/2014/main" id="{EAFA29FB-5AA1-4FDB-BA34-02871CF5136E}"/>
              </a:ext>
            </a:extLst>
          </p:cNvPr>
          <p:cNvSpPr/>
          <p:nvPr/>
        </p:nvSpPr>
        <p:spPr>
          <a:xfrm>
            <a:off x="6477000" y="3981450"/>
            <a:ext cx="1153269" cy="2190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125"/>
              </a:lnSpc>
              <a:buNone/>
            </a:pPr>
            <a:r>
              <a:rPr lang="en-US" sz="750" b="1" dirty="0">
                <a:solidFill>
                  <a:srgbClr val="F59E0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시간 (분)</a:t>
            </a:r>
            <a:endParaRPr lang="en-US" sz="750" dirty="0"/>
          </a:p>
        </p:txBody>
      </p:sp>
      <p:sp>
        <p:nvSpPr>
          <p:cNvPr id="145" name="Text 23">
            <a:extLst>
              <a:ext uri="{FF2B5EF4-FFF2-40B4-BE49-F238E27FC236}">
                <a16:creationId xmlns:a16="http://schemas.microsoft.com/office/drawing/2014/main" id="{C96901EB-2444-41C2-B5BF-CEC1835B2187}"/>
              </a:ext>
            </a:extLst>
          </p:cNvPr>
          <p:cNvSpPr/>
          <p:nvPr/>
        </p:nvSpPr>
        <p:spPr>
          <a:xfrm>
            <a:off x="7630269" y="3981450"/>
            <a:ext cx="567779" cy="2190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125"/>
              </a:lnSpc>
              <a:buNone/>
            </a:pPr>
            <a:r>
              <a:rPr lang="en-US" sz="750" b="1" dirty="0">
                <a:solidFill>
                  <a:srgbClr val="F59E0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750" dirty="0"/>
          </a:p>
        </p:txBody>
      </p:sp>
      <p:sp>
        <p:nvSpPr>
          <p:cNvPr id="146" name="Text 24">
            <a:extLst>
              <a:ext uri="{FF2B5EF4-FFF2-40B4-BE49-F238E27FC236}">
                <a16:creationId xmlns:a16="http://schemas.microsoft.com/office/drawing/2014/main" id="{8AD96CB3-F2B7-4A2B-A14D-14CDC851C32A}"/>
              </a:ext>
            </a:extLst>
          </p:cNvPr>
          <p:cNvSpPr/>
          <p:nvPr/>
        </p:nvSpPr>
        <p:spPr>
          <a:xfrm>
            <a:off x="8198048" y="3981450"/>
            <a:ext cx="620911" cy="2190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125"/>
              </a:lnSpc>
              <a:buNone/>
            </a:pPr>
            <a:r>
              <a:rPr lang="en-US" sz="750" b="1" dirty="0">
                <a:solidFill>
                  <a:srgbClr val="F59E0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750" dirty="0"/>
          </a:p>
        </p:txBody>
      </p:sp>
      <p:sp>
        <p:nvSpPr>
          <p:cNvPr id="147" name="Text 25">
            <a:extLst>
              <a:ext uri="{FF2B5EF4-FFF2-40B4-BE49-F238E27FC236}">
                <a16:creationId xmlns:a16="http://schemas.microsoft.com/office/drawing/2014/main" id="{E51A9D4B-55DA-4B9C-898D-1135C5C47D93}"/>
              </a:ext>
            </a:extLst>
          </p:cNvPr>
          <p:cNvSpPr/>
          <p:nvPr/>
        </p:nvSpPr>
        <p:spPr>
          <a:xfrm>
            <a:off x="8818959" y="3981450"/>
            <a:ext cx="656481" cy="2190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125"/>
              </a:lnSpc>
              <a:buNone/>
            </a:pPr>
            <a:r>
              <a:rPr lang="en-US" sz="750" b="1" dirty="0">
                <a:solidFill>
                  <a:srgbClr val="F59E0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</a:t>
            </a:r>
            <a:endParaRPr lang="en-US" sz="750" dirty="0"/>
          </a:p>
        </p:txBody>
      </p:sp>
      <p:sp>
        <p:nvSpPr>
          <p:cNvPr id="148" name="Text 26">
            <a:extLst>
              <a:ext uri="{FF2B5EF4-FFF2-40B4-BE49-F238E27FC236}">
                <a16:creationId xmlns:a16="http://schemas.microsoft.com/office/drawing/2014/main" id="{3B8FA663-48F5-4FCC-B289-42695646E4A8}"/>
              </a:ext>
            </a:extLst>
          </p:cNvPr>
          <p:cNvSpPr/>
          <p:nvPr/>
        </p:nvSpPr>
        <p:spPr>
          <a:xfrm>
            <a:off x="9475440" y="3981450"/>
            <a:ext cx="603200" cy="2190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125"/>
              </a:lnSpc>
              <a:buNone/>
            </a:pPr>
            <a:r>
              <a:rPr lang="en-US" sz="750" b="1" dirty="0">
                <a:solidFill>
                  <a:srgbClr val="F59E0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</a:t>
            </a:r>
            <a:endParaRPr lang="en-US" sz="750" dirty="0"/>
          </a:p>
        </p:txBody>
      </p:sp>
      <p:sp>
        <p:nvSpPr>
          <p:cNvPr id="149" name="Text 27">
            <a:extLst>
              <a:ext uri="{FF2B5EF4-FFF2-40B4-BE49-F238E27FC236}">
                <a16:creationId xmlns:a16="http://schemas.microsoft.com/office/drawing/2014/main" id="{D3455B64-0112-4644-B8AE-BF71779074AC}"/>
              </a:ext>
            </a:extLst>
          </p:cNvPr>
          <p:cNvSpPr/>
          <p:nvPr/>
        </p:nvSpPr>
        <p:spPr>
          <a:xfrm>
            <a:off x="10078641" y="3981450"/>
            <a:ext cx="656481" cy="2190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125"/>
              </a:lnSpc>
              <a:buNone/>
            </a:pPr>
            <a:r>
              <a:rPr lang="en-US" sz="750" b="1" dirty="0">
                <a:solidFill>
                  <a:srgbClr val="F59E0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</a:t>
            </a:r>
            <a:endParaRPr lang="en-US" sz="750" dirty="0"/>
          </a:p>
        </p:txBody>
      </p:sp>
      <p:sp>
        <p:nvSpPr>
          <p:cNvPr id="150" name="Text 28">
            <a:extLst>
              <a:ext uri="{FF2B5EF4-FFF2-40B4-BE49-F238E27FC236}">
                <a16:creationId xmlns:a16="http://schemas.microsoft.com/office/drawing/2014/main" id="{3BC7BED2-6401-4EB5-964F-1374D6753FB0}"/>
              </a:ext>
            </a:extLst>
          </p:cNvPr>
          <p:cNvSpPr/>
          <p:nvPr/>
        </p:nvSpPr>
        <p:spPr>
          <a:xfrm>
            <a:off x="10735121" y="3981450"/>
            <a:ext cx="656779" cy="2190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125"/>
              </a:lnSpc>
              <a:buNone/>
            </a:pPr>
            <a:r>
              <a:rPr lang="en-US" sz="750" b="1" dirty="0">
                <a:solidFill>
                  <a:srgbClr val="F59E0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</a:t>
            </a:r>
            <a:endParaRPr lang="en-US" sz="750" dirty="0"/>
          </a:p>
        </p:txBody>
      </p:sp>
      <p:sp>
        <p:nvSpPr>
          <p:cNvPr id="151" name="Text 29">
            <a:extLst>
              <a:ext uri="{FF2B5EF4-FFF2-40B4-BE49-F238E27FC236}">
                <a16:creationId xmlns:a16="http://schemas.microsoft.com/office/drawing/2014/main" id="{356EC8EE-894C-48F1-A881-9B9631F3D2C1}"/>
              </a:ext>
            </a:extLst>
          </p:cNvPr>
          <p:cNvSpPr/>
          <p:nvPr/>
        </p:nvSpPr>
        <p:spPr>
          <a:xfrm>
            <a:off x="6477000" y="4200525"/>
            <a:ext cx="1153269" cy="2190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125"/>
              </a:lnSpc>
              <a:buNone/>
            </a:pPr>
            <a:r>
              <a:rPr lang="en-US" sz="750" b="1" dirty="0">
                <a:solidFill>
                  <a:srgbClr val="D9770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적 수 (마리)</a:t>
            </a:r>
            <a:endParaRPr lang="en-US" sz="750" dirty="0"/>
          </a:p>
        </p:txBody>
      </p:sp>
      <p:sp>
        <p:nvSpPr>
          <p:cNvPr id="152" name="Text 30">
            <a:extLst>
              <a:ext uri="{FF2B5EF4-FFF2-40B4-BE49-F238E27FC236}">
                <a16:creationId xmlns:a16="http://schemas.microsoft.com/office/drawing/2014/main" id="{411F3D87-29CB-4099-8290-FDA932DBF1CC}"/>
              </a:ext>
            </a:extLst>
          </p:cNvPr>
          <p:cNvSpPr/>
          <p:nvPr/>
        </p:nvSpPr>
        <p:spPr>
          <a:xfrm>
            <a:off x="7630269" y="4200525"/>
            <a:ext cx="567779" cy="2190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125"/>
              </a:lnSpc>
              <a:buNone/>
            </a:pPr>
            <a:r>
              <a:rPr lang="en-US" sz="750" dirty="0">
                <a:solidFill>
                  <a:srgbClr val="D6D3D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</a:t>
            </a:r>
            <a:endParaRPr lang="en-US" sz="750" dirty="0"/>
          </a:p>
        </p:txBody>
      </p:sp>
      <p:sp>
        <p:nvSpPr>
          <p:cNvPr id="153" name="Text 31">
            <a:extLst>
              <a:ext uri="{FF2B5EF4-FFF2-40B4-BE49-F238E27FC236}">
                <a16:creationId xmlns:a16="http://schemas.microsoft.com/office/drawing/2014/main" id="{87FA7BEB-128B-4442-A7FC-8BF18141784C}"/>
              </a:ext>
            </a:extLst>
          </p:cNvPr>
          <p:cNvSpPr/>
          <p:nvPr/>
        </p:nvSpPr>
        <p:spPr>
          <a:xfrm>
            <a:off x="8198048" y="4200525"/>
            <a:ext cx="620911" cy="2190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125"/>
              </a:lnSpc>
              <a:buNone/>
            </a:pPr>
            <a:r>
              <a:rPr lang="en-US" sz="750" dirty="0">
                <a:solidFill>
                  <a:srgbClr val="D6D3D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28</a:t>
            </a:r>
            <a:endParaRPr lang="en-US" sz="750" dirty="0"/>
          </a:p>
        </p:txBody>
      </p:sp>
      <p:sp>
        <p:nvSpPr>
          <p:cNvPr id="154" name="Text 32">
            <a:extLst>
              <a:ext uri="{FF2B5EF4-FFF2-40B4-BE49-F238E27FC236}">
                <a16:creationId xmlns:a16="http://schemas.microsoft.com/office/drawing/2014/main" id="{12BF5510-35E5-4D8C-ACC4-CCD437CB82F2}"/>
              </a:ext>
            </a:extLst>
          </p:cNvPr>
          <p:cNvSpPr/>
          <p:nvPr/>
        </p:nvSpPr>
        <p:spPr>
          <a:xfrm>
            <a:off x="8818959" y="4200525"/>
            <a:ext cx="656481" cy="2190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125"/>
              </a:lnSpc>
              <a:buNone/>
            </a:pPr>
            <a:r>
              <a:rPr lang="en-US" sz="750" dirty="0">
                <a:solidFill>
                  <a:srgbClr val="D6D3D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46</a:t>
            </a:r>
            <a:endParaRPr lang="en-US" sz="750" dirty="0"/>
          </a:p>
        </p:txBody>
      </p:sp>
      <p:sp>
        <p:nvSpPr>
          <p:cNvPr id="155" name="Text 33">
            <a:extLst>
              <a:ext uri="{FF2B5EF4-FFF2-40B4-BE49-F238E27FC236}">
                <a16:creationId xmlns:a16="http://schemas.microsoft.com/office/drawing/2014/main" id="{F0525F31-DE2E-459A-BD7C-32AB92138C51}"/>
              </a:ext>
            </a:extLst>
          </p:cNvPr>
          <p:cNvSpPr/>
          <p:nvPr/>
        </p:nvSpPr>
        <p:spPr>
          <a:xfrm>
            <a:off x="9475440" y="4200525"/>
            <a:ext cx="603200" cy="2190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125"/>
              </a:lnSpc>
              <a:buNone/>
            </a:pPr>
            <a:r>
              <a:rPr lang="en-US" sz="750" dirty="0">
                <a:solidFill>
                  <a:srgbClr val="D6D3D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64</a:t>
            </a:r>
            <a:endParaRPr lang="en-US" sz="750" dirty="0"/>
          </a:p>
        </p:txBody>
      </p:sp>
      <p:sp>
        <p:nvSpPr>
          <p:cNvPr id="156" name="Text 34">
            <a:extLst>
              <a:ext uri="{FF2B5EF4-FFF2-40B4-BE49-F238E27FC236}">
                <a16:creationId xmlns:a16="http://schemas.microsoft.com/office/drawing/2014/main" id="{95F190A2-DD8A-48E4-8961-F98F01807E9E}"/>
              </a:ext>
            </a:extLst>
          </p:cNvPr>
          <p:cNvSpPr/>
          <p:nvPr/>
        </p:nvSpPr>
        <p:spPr>
          <a:xfrm>
            <a:off x="10078641" y="4200525"/>
            <a:ext cx="656481" cy="2190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125"/>
              </a:lnSpc>
              <a:buNone/>
            </a:pPr>
            <a:r>
              <a:rPr lang="en-US" sz="750" dirty="0">
                <a:solidFill>
                  <a:srgbClr val="D6D3D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82</a:t>
            </a:r>
            <a:endParaRPr lang="en-US" sz="750" dirty="0"/>
          </a:p>
        </p:txBody>
      </p:sp>
      <p:sp>
        <p:nvSpPr>
          <p:cNvPr id="157" name="Text 35">
            <a:extLst>
              <a:ext uri="{FF2B5EF4-FFF2-40B4-BE49-F238E27FC236}">
                <a16:creationId xmlns:a16="http://schemas.microsoft.com/office/drawing/2014/main" id="{99079EEA-BDED-44C1-B1B4-7320CEB85944}"/>
              </a:ext>
            </a:extLst>
          </p:cNvPr>
          <p:cNvSpPr/>
          <p:nvPr/>
        </p:nvSpPr>
        <p:spPr>
          <a:xfrm>
            <a:off x="10735121" y="4200525"/>
            <a:ext cx="656779" cy="2190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125"/>
              </a:lnSpc>
              <a:buNone/>
            </a:pPr>
            <a:r>
              <a:rPr lang="en-US" sz="750" b="1" dirty="0">
                <a:solidFill>
                  <a:srgbClr val="D6D3D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90</a:t>
            </a:r>
            <a:endParaRPr lang="en-US" sz="750" dirty="0"/>
          </a:p>
        </p:txBody>
      </p:sp>
      <p:sp>
        <p:nvSpPr>
          <p:cNvPr id="158" name="Text 36">
            <a:extLst>
              <a:ext uri="{FF2B5EF4-FFF2-40B4-BE49-F238E27FC236}">
                <a16:creationId xmlns:a16="http://schemas.microsoft.com/office/drawing/2014/main" id="{1AB6A9FD-C69C-4150-9BF7-5C9F70497F4D}"/>
              </a:ext>
            </a:extLst>
          </p:cNvPr>
          <p:cNvSpPr/>
          <p:nvPr/>
        </p:nvSpPr>
        <p:spPr>
          <a:xfrm>
            <a:off x="6477000" y="4419600"/>
            <a:ext cx="1153269" cy="2190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125"/>
              </a:lnSpc>
              <a:buNone/>
            </a:pPr>
            <a:r>
              <a:rPr lang="en-US" sz="750" b="1" dirty="0">
                <a:solidFill>
                  <a:srgbClr val="D9770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HP 배율 (x)</a:t>
            </a:r>
            <a:endParaRPr lang="en-US" sz="750" dirty="0"/>
          </a:p>
        </p:txBody>
      </p:sp>
      <p:sp>
        <p:nvSpPr>
          <p:cNvPr id="159" name="Text 37">
            <a:extLst>
              <a:ext uri="{FF2B5EF4-FFF2-40B4-BE49-F238E27FC236}">
                <a16:creationId xmlns:a16="http://schemas.microsoft.com/office/drawing/2014/main" id="{E0E99A00-D05C-40F1-85C3-4701CE655879}"/>
              </a:ext>
            </a:extLst>
          </p:cNvPr>
          <p:cNvSpPr/>
          <p:nvPr/>
        </p:nvSpPr>
        <p:spPr>
          <a:xfrm>
            <a:off x="7573491" y="4419600"/>
            <a:ext cx="681335" cy="2190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125"/>
              </a:lnSpc>
              <a:buNone/>
            </a:pPr>
            <a:r>
              <a:rPr lang="en-US" sz="750" dirty="0">
                <a:solidFill>
                  <a:srgbClr val="D6D3D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1.18</a:t>
            </a:r>
            <a:endParaRPr lang="en-US" sz="750" dirty="0"/>
          </a:p>
        </p:txBody>
      </p:sp>
      <p:sp>
        <p:nvSpPr>
          <p:cNvPr id="160" name="Text 38">
            <a:extLst>
              <a:ext uri="{FF2B5EF4-FFF2-40B4-BE49-F238E27FC236}">
                <a16:creationId xmlns:a16="http://schemas.microsoft.com/office/drawing/2014/main" id="{03A89572-FAC2-4282-9639-6F76BB92736C}"/>
              </a:ext>
            </a:extLst>
          </p:cNvPr>
          <p:cNvSpPr/>
          <p:nvPr/>
        </p:nvSpPr>
        <p:spPr>
          <a:xfrm>
            <a:off x="8135957" y="4419600"/>
            <a:ext cx="745093" cy="2190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125"/>
              </a:lnSpc>
              <a:buNone/>
            </a:pPr>
            <a:r>
              <a:rPr lang="en-US" sz="750" dirty="0">
                <a:solidFill>
                  <a:srgbClr val="D6D3D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1.64</a:t>
            </a:r>
            <a:endParaRPr lang="en-US" sz="750" dirty="0"/>
          </a:p>
        </p:txBody>
      </p:sp>
      <p:sp>
        <p:nvSpPr>
          <p:cNvPr id="161" name="Text 39">
            <a:extLst>
              <a:ext uri="{FF2B5EF4-FFF2-40B4-BE49-F238E27FC236}">
                <a16:creationId xmlns:a16="http://schemas.microsoft.com/office/drawing/2014/main" id="{BAAAD024-50CA-44A0-BB12-6F2F78E0169E}"/>
              </a:ext>
            </a:extLst>
          </p:cNvPr>
          <p:cNvSpPr/>
          <p:nvPr/>
        </p:nvSpPr>
        <p:spPr>
          <a:xfrm>
            <a:off x="8753311" y="4419600"/>
            <a:ext cx="787777" cy="2190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125"/>
              </a:lnSpc>
              <a:buNone/>
            </a:pPr>
            <a:r>
              <a:rPr lang="en-US" sz="750" dirty="0">
                <a:solidFill>
                  <a:srgbClr val="D6D3D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2.29</a:t>
            </a:r>
            <a:endParaRPr lang="en-US" sz="750" dirty="0"/>
          </a:p>
        </p:txBody>
      </p:sp>
      <p:sp>
        <p:nvSpPr>
          <p:cNvPr id="162" name="Text 40">
            <a:extLst>
              <a:ext uri="{FF2B5EF4-FFF2-40B4-BE49-F238E27FC236}">
                <a16:creationId xmlns:a16="http://schemas.microsoft.com/office/drawing/2014/main" id="{C8087BF3-5906-4D18-BBFD-7F0880A35560}"/>
              </a:ext>
            </a:extLst>
          </p:cNvPr>
          <p:cNvSpPr/>
          <p:nvPr/>
        </p:nvSpPr>
        <p:spPr>
          <a:xfrm>
            <a:off x="9415120" y="4419600"/>
            <a:ext cx="723840" cy="2190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125"/>
              </a:lnSpc>
              <a:buNone/>
            </a:pPr>
            <a:r>
              <a:rPr lang="en-US" sz="750" dirty="0">
                <a:solidFill>
                  <a:srgbClr val="D6D3D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3.19</a:t>
            </a:r>
            <a:endParaRPr lang="en-US" sz="750" dirty="0"/>
          </a:p>
        </p:txBody>
      </p:sp>
      <p:sp>
        <p:nvSpPr>
          <p:cNvPr id="163" name="Text 41">
            <a:extLst>
              <a:ext uri="{FF2B5EF4-FFF2-40B4-BE49-F238E27FC236}">
                <a16:creationId xmlns:a16="http://schemas.microsoft.com/office/drawing/2014/main" id="{5382D89D-D494-45A8-BE6A-FF761153409D}"/>
              </a:ext>
            </a:extLst>
          </p:cNvPr>
          <p:cNvSpPr/>
          <p:nvPr/>
        </p:nvSpPr>
        <p:spPr>
          <a:xfrm>
            <a:off x="10012993" y="4419600"/>
            <a:ext cx="787777" cy="2190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125"/>
              </a:lnSpc>
              <a:buNone/>
            </a:pPr>
            <a:r>
              <a:rPr lang="en-US" sz="750" dirty="0">
                <a:solidFill>
                  <a:srgbClr val="D6D3D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4.44</a:t>
            </a:r>
            <a:endParaRPr lang="en-US" sz="750" dirty="0"/>
          </a:p>
        </p:txBody>
      </p:sp>
      <p:sp>
        <p:nvSpPr>
          <p:cNvPr id="164" name="Text 42">
            <a:extLst>
              <a:ext uri="{FF2B5EF4-FFF2-40B4-BE49-F238E27FC236}">
                <a16:creationId xmlns:a16="http://schemas.microsoft.com/office/drawing/2014/main" id="{BC55096C-7C75-42C8-B31C-673D4FC1243E}"/>
              </a:ext>
            </a:extLst>
          </p:cNvPr>
          <p:cNvSpPr/>
          <p:nvPr/>
        </p:nvSpPr>
        <p:spPr>
          <a:xfrm>
            <a:off x="10669444" y="4419600"/>
            <a:ext cx="788134" cy="2190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125"/>
              </a:lnSpc>
              <a:buNone/>
            </a:pPr>
            <a:r>
              <a:rPr lang="en-US" sz="750" b="1" dirty="0">
                <a:solidFill>
                  <a:srgbClr val="F8717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5.23</a:t>
            </a:r>
            <a:endParaRPr lang="en-US" sz="750" dirty="0"/>
          </a:p>
        </p:txBody>
      </p:sp>
      <p:sp>
        <p:nvSpPr>
          <p:cNvPr id="165" name="Text 43">
            <a:extLst>
              <a:ext uri="{FF2B5EF4-FFF2-40B4-BE49-F238E27FC236}">
                <a16:creationId xmlns:a16="http://schemas.microsoft.com/office/drawing/2014/main" id="{D2330F93-4A09-4F3A-BB94-803245A64140}"/>
              </a:ext>
            </a:extLst>
          </p:cNvPr>
          <p:cNvSpPr/>
          <p:nvPr/>
        </p:nvSpPr>
        <p:spPr>
          <a:xfrm>
            <a:off x="6743700" y="4867275"/>
            <a:ext cx="1400175" cy="11906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938"/>
              </a:lnSpc>
              <a:buNone/>
            </a:pPr>
            <a:r>
              <a:rPr lang="en-US" sz="750" b="1" dirty="0">
                <a:solidFill>
                  <a:srgbClr val="D9770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SPAWN LIMIT</a:t>
            </a:r>
            <a:endParaRPr lang="en-US" sz="750" dirty="0"/>
          </a:p>
        </p:txBody>
      </p:sp>
      <p:sp>
        <p:nvSpPr>
          <p:cNvPr id="166" name="Text 44">
            <a:extLst>
              <a:ext uri="{FF2B5EF4-FFF2-40B4-BE49-F238E27FC236}">
                <a16:creationId xmlns:a16="http://schemas.microsoft.com/office/drawing/2014/main" id="{3C1287C5-EEDC-4834-B96C-47DBD8272B88}"/>
              </a:ext>
            </a:extLst>
          </p:cNvPr>
          <p:cNvSpPr/>
          <p:nvPr/>
        </p:nvSpPr>
        <p:spPr>
          <a:xfrm>
            <a:off x="6743700" y="4986338"/>
            <a:ext cx="168021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E7E5E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분당 선형 증가 (Max 90)</a:t>
            </a:r>
            <a:endParaRPr lang="en-US" sz="1050" dirty="0"/>
          </a:p>
        </p:txBody>
      </p:sp>
      <p:sp>
        <p:nvSpPr>
          <p:cNvPr id="167" name="Text 45">
            <a:extLst>
              <a:ext uri="{FF2B5EF4-FFF2-40B4-BE49-F238E27FC236}">
                <a16:creationId xmlns:a16="http://schemas.microsoft.com/office/drawing/2014/main" id="{6622C15B-086B-449D-B5CC-F771964F8A80}"/>
              </a:ext>
            </a:extLst>
          </p:cNvPr>
          <p:cNvSpPr/>
          <p:nvPr/>
        </p:nvSpPr>
        <p:spPr>
          <a:xfrm>
            <a:off x="9277350" y="4867275"/>
            <a:ext cx="1314450" cy="11906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938"/>
              </a:lnSpc>
              <a:buNone/>
            </a:pPr>
            <a:r>
              <a:rPr lang="en-US" sz="750" b="1" dirty="0">
                <a:solidFill>
                  <a:srgbClr val="D9770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HP SCALING</a:t>
            </a:r>
            <a:endParaRPr lang="en-US" sz="750" dirty="0"/>
          </a:p>
        </p:txBody>
      </p:sp>
      <p:sp>
        <p:nvSpPr>
          <p:cNvPr id="168" name="Text 46">
            <a:extLst>
              <a:ext uri="{FF2B5EF4-FFF2-40B4-BE49-F238E27FC236}">
                <a16:creationId xmlns:a16="http://schemas.microsoft.com/office/drawing/2014/main" id="{3B485BCF-F22D-42D2-84F1-1D0D9EA28908}"/>
              </a:ext>
            </a:extLst>
          </p:cNvPr>
          <p:cNvSpPr/>
          <p:nvPr/>
        </p:nvSpPr>
        <p:spPr>
          <a:xfrm>
            <a:off x="9277350" y="4986338"/>
            <a:ext cx="15773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E7E5E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분당 1.18배 곱연산 증가</a:t>
            </a:r>
            <a:endParaRPr lang="en-US" sz="1050" dirty="0"/>
          </a:p>
        </p:txBody>
      </p:sp>
      <p:sp>
        <p:nvSpPr>
          <p:cNvPr id="169" name="Text 47">
            <a:extLst>
              <a:ext uri="{FF2B5EF4-FFF2-40B4-BE49-F238E27FC236}">
                <a16:creationId xmlns:a16="http://schemas.microsoft.com/office/drawing/2014/main" id="{0D09225F-C333-402A-9E61-C4EF7836A738}"/>
              </a:ext>
            </a:extLst>
          </p:cNvPr>
          <p:cNvSpPr/>
          <p:nvPr/>
        </p:nvSpPr>
        <p:spPr>
          <a:xfrm>
            <a:off x="6477000" y="5481638"/>
            <a:ext cx="54864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F59E0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3/6/9분</a:t>
            </a:r>
            <a:endParaRPr lang="en-US" sz="900" dirty="0"/>
          </a:p>
        </p:txBody>
      </p:sp>
      <p:sp>
        <p:nvSpPr>
          <p:cNvPr id="170" name="Text 48">
            <a:extLst>
              <a:ext uri="{FF2B5EF4-FFF2-40B4-BE49-F238E27FC236}">
                <a16:creationId xmlns:a16="http://schemas.microsoft.com/office/drawing/2014/main" id="{0BEA2EB4-4DC9-47D6-8F24-48AD959C5CDE}"/>
              </a:ext>
            </a:extLst>
          </p:cNvPr>
          <p:cNvSpPr/>
          <p:nvPr/>
        </p:nvSpPr>
        <p:spPr>
          <a:xfrm>
            <a:off x="9963150" y="5481638"/>
            <a:ext cx="171450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D6D3D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엘리트 등장 (HP 3.0 ~ 4.5배)</a:t>
            </a:r>
            <a:endParaRPr lang="en-US" sz="900" dirty="0"/>
          </a:p>
        </p:txBody>
      </p:sp>
      <p:sp>
        <p:nvSpPr>
          <p:cNvPr id="171" name="Text 49">
            <a:extLst>
              <a:ext uri="{FF2B5EF4-FFF2-40B4-BE49-F238E27FC236}">
                <a16:creationId xmlns:a16="http://schemas.microsoft.com/office/drawing/2014/main" id="{E21AEFBC-09B3-4A66-A5E3-3C351FB68E1F}"/>
              </a:ext>
            </a:extLst>
          </p:cNvPr>
          <p:cNvSpPr/>
          <p:nvPr/>
        </p:nvSpPr>
        <p:spPr>
          <a:xfrm>
            <a:off x="6477000" y="5710238"/>
            <a:ext cx="54864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EF444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10분</a:t>
            </a:r>
            <a:endParaRPr lang="en-US" sz="900" dirty="0"/>
          </a:p>
        </p:txBody>
      </p:sp>
      <p:sp>
        <p:nvSpPr>
          <p:cNvPr id="172" name="Text 50">
            <a:extLst>
              <a:ext uri="{FF2B5EF4-FFF2-40B4-BE49-F238E27FC236}">
                <a16:creationId xmlns:a16="http://schemas.microsoft.com/office/drawing/2014/main" id="{64267361-CA58-4B02-86E4-E3CC6C53ABD6}"/>
              </a:ext>
            </a:extLst>
          </p:cNvPr>
          <p:cNvSpPr/>
          <p:nvPr/>
        </p:nvSpPr>
        <p:spPr>
          <a:xfrm>
            <a:off x="9953625" y="5710238"/>
            <a:ext cx="172593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D6D3D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최종 보스 등장 (일반 HP 15배)</a:t>
            </a:r>
            <a:endParaRPr lang="en-US" sz="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571500"/>
            <a:ext cx="11049000" cy="7239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1600200"/>
            <a:ext cx="3479750" cy="21717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100" y="1866900"/>
            <a:ext cx="15240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100" y="2209800"/>
            <a:ext cx="1454051" cy="609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0925" y="232410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68451" y="2209800"/>
            <a:ext cx="1454200" cy="6096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00226" y="2324100"/>
            <a:ext cx="1905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100" y="2933700"/>
            <a:ext cx="1454051" cy="6096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60450" y="3048000"/>
            <a:ext cx="13335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68451" y="2933700"/>
            <a:ext cx="1454200" cy="6096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9276" y="3048000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1500" y="3924300"/>
            <a:ext cx="3479750" cy="16383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0100" y="4191000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0100" y="4572000"/>
            <a:ext cx="85725" cy="9525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0100" y="4876800"/>
            <a:ext cx="85725" cy="9525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0100" y="5181600"/>
            <a:ext cx="85725" cy="9525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356050" y="1600200"/>
            <a:ext cx="3479750" cy="42672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84650" y="1866900"/>
            <a:ext cx="17145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84650" y="2286000"/>
            <a:ext cx="3022550" cy="428625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84650" y="2828925"/>
            <a:ext cx="1454051" cy="428625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153001" y="2828925"/>
            <a:ext cx="1454200" cy="428625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584650" y="3371850"/>
            <a:ext cx="3022550" cy="428625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584650" y="3914775"/>
            <a:ext cx="3022550" cy="32385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737050" y="3914775"/>
            <a:ext cx="905917" cy="32385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19167" y="3914775"/>
            <a:ext cx="905917" cy="32385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01284" y="3914775"/>
            <a:ext cx="905917" cy="32385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584650" y="4352925"/>
            <a:ext cx="1454051" cy="428625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153001" y="4352925"/>
            <a:ext cx="1454200" cy="428625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584650" y="4895850"/>
            <a:ext cx="3022550" cy="428625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140601" y="1600200"/>
            <a:ext cx="3479899" cy="426720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369201" y="1866900"/>
            <a:ext cx="133350" cy="152400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369201" y="2209800"/>
            <a:ext cx="3022699" cy="1524000"/>
          </a:xfrm>
          <a:prstGeom prst="rect">
            <a:avLst/>
          </a:prstGeom>
        </p:spPr>
      </p:pic>
      <p:pic>
        <p:nvPicPr>
          <p:cNvPr id="36" name="Image 34" descr="https://picture-search.skywork.ai/aippt/image/sheet/8b811f5387b191bf1611ef5aef35d271.jp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8369201" y="2209800"/>
            <a:ext cx="3022699" cy="1524000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369201" y="4114800"/>
            <a:ext cx="3022699" cy="57150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8369201" y="4114800"/>
            <a:ext cx="2266950" cy="57150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571500" y="5867400"/>
            <a:ext cx="11049000" cy="419100"/>
          </a:xfrm>
          <a:prstGeom prst="rect">
            <a:avLst/>
          </a:prstGeom>
        </p:spPr>
      </p:pic>
      <p:sp>
        <p:nvSpPr>
          <p:cNvPr id="40" name="Text 0"/>
          <p:cNvSpPr/>
          <p:nvPr/>
        </p:nvSpPr>
        <p:spPr>
          <a:xfrm>
            <a:off x="800100" y="571500"/>
            <a:ext cx="108204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kern="0" spc="-54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기술적 아키텍처</a:t>
            </a:r>
            <a:endParaRPr lang="en-US" sz="2700" dirty="0"/>
          </a:p>
        </p:txBody>
      </p:sp>
      <p:sp>
        <p:nvSpPr>
          <p:cNvPr id="41" name="Text 1"/>
          <p:cNvSpPr/>
          <p:nvPr/>
        </p:nvSpPr>
        <p:spPr>
          <a:xfrm>
            <a:off x="800100" y="1028700"/>
            <a:ext cx="108204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A8A29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Unity 기반 데이터 중심 설계와 대규모 전투 최적화 구조</a:t>
            </a:r>
            <a:endParaRPr lang="en-US" sz="1500" dirty="0"/>
          </a:p>
        </p:txBody>
      </p:sp>
      <p:sp>
        <p:nvSpPr>
          <p:cNvPr id="42" name="Text 2"/>
          <p:cNvSpPr/>
          <p:nvPr/>
        </p:nvSpPr>
        <p:spPr>
          <a:xfrm>
            <a:off x="1028700" y="1828800"/>
            <a:ext cx="30225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4D39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핵심 기술 스택</a:t>
            </a:r>
            <a:endParaRPr lang="en-US" sz="1200" dirty="0"/>
          </a:p>
        </p:txBody>
      </p:sp>
      <p:sp>
        <p:nvSpPr>
          <p:cNvPr id="43" name="Text 3"/>
          <p:cNvSpPr/>
          <p:nvPr/>
        </p:nvSpPr>
        <p:spPr>
          <a:xfrm>
            <a:off x="1289000" y="2552700"/>
            <a:ext cx="57150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Unity 3D</a:t>
            </a:r>
            <a:endParaRPr lang="en-US" sz="900" dirty="0"/>
          </a:p>
        </p:txBody>
      </p:sp>
      <p:sp>
        <p:nvSpPr>
          <p:cNvPr id="44" name="Text 4"/>
          <p:cNvSpPr/>
          <p:nvPr/>
        </p:nvSpPr>
        <p:spPr>
          <a:xfrm>
            <a:off x="2828776" y="2552700"/>
            <a:ext cx="64008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C# (OOP)</a:t>
            </a:r>
            <a:endParaRPr lang="en-US" sz="900" dirty="0"/>
          </a:p>
        </p:txBody>
      </p:sp>
      <p:sp>
        <p:nvSpPr>
          <p:cNvPr id="45" name="Text 5"/>
          <p:cNvSpPr/>
          <p:nvPr/>
        </p:nvSpPr>
        <p:spPr>
          <a:xfrm>
            <a:off x="1303288" y="3276600"/>
            <a:ext cx="53721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b="1" i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 Data</a:t>
            </a:r>
            <a:endParaRPr lang="en-US" sz="900" dirty="0"/>
          </a:p>
        </p:txBody>
      </p:sp>
      <p:sp>
        <p:nvSpPr>
          <p:cNvPr id="46" name="Text 6"/>
          <p:cNvSpPr/>
          <p:nvPr/>
        </p:nvSpPr>
        <p:spPr>
          <a:xfrm>
            <a:off x="2890689" y="3276600"/>
            <a:ext cx="49149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Pooling</a:t>
            </a:r>
            <a:endParaRPr lang="en-US" sz="900" dirty="0"/>
          </a:p>
        </p:txBody>
      </p:sp>
      <p:sp>
        <p:nvSpPr>
          <p:cNvPr id="47" name="Text 7"/>
          <p:cNvSpPr/>
          <p:nvPr/>
        </p:nvSpPr>
        <p:spPr>
          <a:xfrm>
            <a:off x="1028700" y="4152900"/>
            <a:ext cx="30225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59E0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설계 방향성</a:t>
            </a:r>
            <a:endParaRPr lang="en-US" sz="1200" dirty="0"/>
          </a:p>
        </p:txBody>
      </p:sp>
      <p:sp>
        <p:nvSpPr>
          <p:cNvPr id="48" name="Text 8"/>
          <p:cNvSpPr/>
          <p:nvPr/>
        </p:nvSpPr>
        <p:spPr>
          <a:xfrm>
            <a:off x="962025" y="4533900"/>
            <a:ext cx="26517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D6D3D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데이터와 로직의 완전한 분리 (SO 기반)</a:t>
            </a:r>
            <a:endParaRPr lang="en-US" sz="1050" dirty="0"/>
          </a:p>
        </p:txBody>
      </p:sp>
      <p:sp>
        <p:nvSpPr>
          <p:cNvPr id="49" name="Text 9"/>
          <p:cNvSpPr/>
          <p:nvPr/>
        </p:nvSpPr>
        <p:spPr>
          <a:xfrm>
            <a:off x="962025" y="4838700"/>
            <a:ext cx="26403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D6D3D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Update() 호출 최소화 (Event-Driven)</a:t>
            </a:r>
            <a:endParaRPr lang="en-US" sz="1050" dirty="0"/>
          </a:p>
        </p:txBody>
      </p:sp>
      <p:sp>
        <p:nvSpPr>
          <p:cNvPr id="50" name="Text 10"/>
          <p:cNvSpPr/>
          <p:nvPr/>
        </p:nvSpPr>
        <p:spPr>
          <a:xfrm>
            <a:off x="962025" y="5143500"/>
            <a:ext cx="25603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D6D3D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신규 무기/적 추가 시 코드 수정 최소화</a:t>
            </a:r>
            <a:endParaRPr lang="en-US" sz="1050" dirty="0"/>
          </a:p>
        </p:txBody>
      </p:sp>
      <p:sp>
        <p:nvSpPr>
          <p:cNvPr id="51" name="Text 11"/>
          <p:cNvSpPr/>
          <p:nvPr/>
        </p:nvSpPr>
        <p:spPr>
          <a:xfrm>
            <a:off x="4832300" y="1828800"/>
            <a:ext cx="13716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시스템 구성도</a:t>
            </a:r>
            <a:endParaRPr lang="en-US" sz="1200" dirty="0"/>
          </a:p>
        </p:txBody>
      </p:sp>
      <p:sp>
        <p:nvSpPr>
          <p:cNvPr id="52" name="Text 12"/>
          <p:cNvSpPr/>
          <p:nvPr/>
        </p:nvSpPr>
        <p:spPr>
          <a:xfrm>
            <a:off x="4584650" y="2286000"/>
            <a:ext cx="3022550" cy="4286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75"/>
              </a:lnSpc>
              <a:buNone/>
            </a:pPr>
            <a:r>
              <a:rPr lang="en-US" sz="1050" b="1" dirty="0">
                <a:solidFill>
                  <a:srgbClr val="ECFDF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GameManager</a:t>
            </a:r>
            <a:endParaRPr lang="en-US" sz="1050" dirty="0"/>
          </a:p>
        </p:txBody>
      </p:sp>
      <p:sp>
        <p:nvSpPr>
          <p:cNvPr id="53" name="Text 13"/>
          <p:cNvSpPr/>
          <p:nvPr/>
        </p:nvSpPr>
        <p:spPr>
          <a:xfrm>
            <a:off x="4439245" y="2828925"/>
            <a:ext cx="1744861" cy="4286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75"/>
              </a:lnSpc>
              <a:buNone/>
            </a:pPr>
            <a:r>
              <a:rPr lang="en-US" sz="1050" b="1" dirty="0">
                <a:solidFill>
                  <a:srgbClr val="ECFDF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PlayerController</a:t>
            </a:r>
            <a:endParaRPr lang="en-US" sz="1050" dirty="0"/>
          </a:p>
        </p:txBody>
      </p:sp>
      <p:sp>
        <p:nvSpPr>
          <p:cNvPr id="54" name="Text 14"/>
          <p:cNvSpPr/>
          <p:nvPr/>
        </p:nvSpPr>
        <p:spPr>
          <a:xfrm>
            <a:off x="6007581" y="2828925"/>
            <a:ext cx="1745040" cy="4286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75"/>
              </a:lnSpc>
              <a:buNone/>
            </a:pPr>
            <a:r>
              <a:rPr lang="en-US" sz="1050" b="1" dirty="0">
                <a:solidFill>
                  <a:srgbClr val="ECFDF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WeaponSystem</a:t>
            </a:r>
            <a:endParaRPr lang="en-US" sz="1050" dirty="0"/>
          </a:p>
        </p:txBody>
      </p:sp>
      <p:sp>
        <p:nvSpPr>
          <p:cNvPr id="55" name="Text 15"/>
          <p:cNvSpPr/>
          <p:nvPr/>
        </p:nvSpPr>
        <p:spPr>
          <a:xfrm>
            <a:off x="4584650" y="3371850"/>
            <a:ext cx="3022550" cy="4286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75"/>
              </a:lnSpc>
              <a:buNone/>
            </a:pPr>
            <a:r>
              <a:rPr lang="en-US" sz="1050" b="1" dirty="0">
                <a:solidFill>
                  <a:srgbClr val="ECFDF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EnemyManager</a:t>
            </a:r>
            <a:endParaRPr lang="en-US" sz="1050" dirty="0"/>
          </a:p>
        </p:txBody>
      </p:sp>
      <p:sp>
        <p:nvSpPr>
          <p:cNvPr id="56" name="Text 16"/>
          <p:cNvSpPr/>
          <p:nvPr/>
        </p:nvSpPr>
        <p:spPr>
          <a:xfrm>
            <a:off x="4646459" y="3914775"/>
            <a:ext cx="1087100" cy="3238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900" dirty="0">
                <a:solidFill>
                  <a:srgbClr val="D6D3D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Spawn Mgmt</a:t>
            </a:r>
            <a:endParaRPr lang="en-US" sz="900" dirty="0"/>
          </a:p>
        </p:txBody>
      </p:sp>
      <p:sp>
        <p:nvSpPr>
          <p:cNvPr id="57" name="Text 17"/>
          <p:cNvSpPr/>
          <p:nvPr/>
        </p:nvSpPr>
        <p:spPr>
          <a:xfrm>
            <a:off x="5628576" y="3914775"/>
            <a:ext cx="1087100" cy="3238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900" dirty="0">
                <a:solidFill>
                  <a:srgbClr val="D6D3D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Difficulty</a:t>
            </a:r>
            <a:endParaRPr lang="en-US" sz="900" dirty="0"/>
          </a:p>
        </p:txBody>
      </p:sp>
      <p:sp>
        <p:nvSpPr>
          <p:cNvPr id="58" name="Text 18"/>
          <p:cNvSpPr/>
          <p:nvPr/>
        </p:nvSpPr>
        <p:spPr>
          <a:xfrm>
            <a:off x="6610692" y="3914775"/>
            <a:ext cx="1087100" cy="3238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900" dirty="0">
                <a:solidFill>
                  <a:srgbClr val="D6D3D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Pooling</a:t>
            </a:r>
            <a:endParaRPr lang="en-US" sz="900" dirty="0"/>
          </a:p>
        </p:txBody>
      </p:sp>
      <p:sp>
        <p:nvSpPr>
          <p:cNvPr id="59" name="Text 19"/>
          <p:cNvSpPr/>
          <p:nvPr/>
        </p:nvSpPr>
        <p:spPr>
          <a:xfrm>
            <a:off x="4439245" y="4352925"/>
            <a:ext cx="1744861" cy="4286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75"/>
              </a:lnSpc>
              <a:buNone/>
            </a:pPr>
            <a:r>
              <a:rPr lang="en-US" sz="1050" b="1" dirty="0">
                <a:solidFill>
                  <a:srgbClr val="ECFDF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UpgradeManager</a:t>
            </a:r>
            <a:endParaRPr lang="en-US" sz="1050" dirty="0"/>
          </a:p>
        </p:txBody>
      </p:sp>
      <p:sp>
        <p:nvSpPr>
          <p:cNvPr id="60" name="Text 20"/>
          <p:cNvSpPr/>
          <p:nvPr/>
        </p:nvSpPr>
        <p:spPr>
          <a:xfrm>
            <a:off x="6153001" y="4352925"/>
            <a:ext cx="1454200" cy="4286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75"/>
              </a:lnSpc>
              <a:buNone/>
            </a:pPr>
            <a:r>
              <a:rPr lang="en-US" sz="1050" b="1" dirty="0">
                <a:solidFill>
                  <a:srgbClr val="ECFDF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UIManager</a:t>
            </a:r>
            <a:endParaRPr lang="en-US" sz="1050" dirty="0"/>
          </a:p>
        </p:txBody>
      </p:sp>
      <p:sp>
        <p:nvSpPr>
          <p:cNvPr id="61" name="Text 21"/>
          <p:cNvSpPr/>
          <p:nvPr/>
        </p:nvSpPr>
        <p:spPr>
          <a:xfrm>
            <a:off x="4584650" y="4895850"/>
            <a:ext cx="3022550" cy="4286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75"/>
              </a:lnSpc>
              <a:buNone/>
            </a:pPr>
            <a:r>
              <a:rPr lang="en-US" sz="1050" b="1" dirty="0">
                <a:solidFill>
                  <a:srgbClr val="ECFDF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DamageSystem</a:t>
            </a:r>
            <a:endParaRPr lang="en-US" sz="1050" dirty="0"/>
          </a:p>
        </p:txBody>
      </p:sp>
      <p:sp>
        <p:nvSpPr>
          <p:cNvPr id="62" name="Text 22"/>
          <p:cNvSpPr/>
          <p:nvPr/>
        </p:nvSpPr>
        <p:spPr>
          <a:xfrm>
            <a:off x="8578751" y="1828800"/>
            <a:ext cx="362723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4D39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성능 최적화: Object Pooling</a:t>
            </a:r>
            <a:endParaRPr lang="en-US" sz="1200" dirty="0"/>
          </a:p>
        </p:txBody>
      </p:sp>
      <p:sp>
        <p:nvSpPr>
          <p:cNvPr id="63" name="Text 23"/>
          <p:cNvSpPr/>
          <p:nvPr/>
        </p:nvSpPr>
        <p:spPr>
          <a:xfrm>
            <a:off x="8369201" y="3886200"/>
            <a:ext cx="120015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A8A29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Target Enemy Cap</a:t>
            </a:r>
            <a:endParaRPr lang="en-US" sz="900" dirty="0"/>
          </a:p>
        </p:txBody>
      </p:sp>
      <p:sp>
        <p:nvSpPr>
          <p:cNvPr id="64" name="Text 24"/>
          <p:cNvSpPr/>
          <p:nvPr/>
        </p:nvSpPr>
        <p:spPr>
          <a:xfrm>
            <a:off x="10925175" y="3886200"/>
            <a:ext cx="56007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34D39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90 Units</a:t>
            </a:r>
            <a:endParaRPr lang="en-US" sz="900" dirty="0"/>
          </a:p>
        </p:txBody>
      </p:sp>
      <p:sp>
        <p:nvSpPr>
          <p:cNvPr id="65" name="Text 25"/>
          <p:cNvSpPr/>
          <p:nvPr/>
        </p:nvSpPr>
        <p:spPr>
          <a:xfrm>
            <a:off x="8369201" y="4248150"/>
            <a:ext cx="3022699" cy="3714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463"/>
              </a:lnSpc>
              <a:buNone/>
            </a:pPr>
            <a:r>
              <a:rPr lang="en-US" sz="900" dirty="0">
                <a:solidFill>
                  <a:srgbClr val="A8A29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런타임 중 Instantiate/Destroy 부하를 방지하기 위해 투사체 및 몬스터 객체를 미리 생성하여 재사용합니다.</a:t>
            </a:r>
            <a:endParaRPr lang="en-US" sz="900" dirty="0"/>
          </a:p>
        </p:txBody>
      </p:sp>
      <p:sp>
        <p:nvSpPr>
          <p:cNvPr id="66" name="Text 26"/>
          <p:cNvSpPr/>
          <p:nvPr/>
        </p:nvSpPr>
        <p:spPr>
          <a:xfrm>
            <a:off x="571500" y="6119813"/>
            <a:ext cx="1554480" cy="1428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125"/>
              </a:lnSpc>
              <a:buNone/>
            </a:pPr>
            <a:r>
              <a:rPr lang="en-US" sz="750" kern="0" spc="60" dirty="0">
                <a:solidFill>
                  <a:srgbClr val="78716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ROBUST ARCHITECTURE</a:t>
            </a:r>
            <a:endParaRPr lang="en-US" sz="750" dirty="0"/>
          </a:p>
        </p:txBody>
      </p:sp>
      <p:sp>
        <p:nvSpPr>
          <p:cNvPr id="67" name="Text 27"/>
          <p:cNvSpPr/>
          <p:nvPr/>
        </p:nvSpPr>
        <p:spPr>
          <a:xfrm>
            <a:off x="2019300" y="6119813"/>
            <a:ext cx="80010" cy="1428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125"/>
              </a:lnSpc>
              <a:buNone/>
            </a:pPr>
            <a:r>
              <a:rPr lang="en-US" sz="750" kern="0" spc="60" dirty="0">
                <a:solidFill>
                  <a:srgbClr val="78716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</a:t>
            </a:r>
            <a:endParaRPr lang="en-US" sz="750" dirty="0"/>
          </a:p>
        </p:txBody>
      </p:sp>
      <p:sp>
        <p:nvSpPr>
          <p:cNvPr id="68" name="Text 28"/>
          <p:cNvSpPr/>
          <p:nvPr/>
        </p:nvSpPr>
        <p:spPr>
          <a:xfrm>
            <a:off x="2238375" y="6119813"/>
            <a:ext cx="1348740" cy="1428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125"/>
              </a:lnSpc>
              <a:buNone/>
            </a:pPr>
            <a:r>
              <a:rPr lang="en-US" sz="750" kern="0" spc="60" dirty="0">
                <a:solidFill>
                  <a:srgbClr val="78716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 PERFORMANCE</a:t>
            </a:r>
            <a:endParaRPr lang="en-US" sz="750" dirty="0"/>
          </a:p>
        </p:txBody>
      </p:sp>
      <p:sp>
        <p:nvSpPr>
          <p:cNvPr id="69" name="Text 29"/>
          <p:cNvSpPr/>
          <p:nvPr/>
        </p:nvSpPr>
        <p:spPr>
          <a:xfrm>
            <a:off x="3514725" y="6119813"/>
            <a:ext cx="80010" cy="1428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125"/>
              </a:lnSpc>
              <a:buNone/>
            </a:pPr>
            <a:r>
              <a:rPr lang="en-US" sz="750" kern="0" spc="60" dirty="0">
                <a:solidFill>
                  <a:srgbClr val="78716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</a:t>
            </a:r>
            <a:endParaRPr lang="en-US" sz="750" dirty="0"/>
          </a:p>
        </p:txBody>
      </p:sp>
      <p:sp>
        <p:nvSpPr>
          <p:cNvPr id="70" name="Text 30"/>
          <p:cNvSpPr/>
          <p:nvPr/>
        </p:nvSpPr>
        <p:spPr>
          <a:xfrm>
            <a:off x="3733800" y="6119813"/>
            <a:ext cx="868680" cy="1428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125"/>
              </a:lnSpc>
              <a:buNone/>
            </a:pPr>
            <a:r>
              <a:rPr lang="en-US" sz="750" kern="0" spc="60" dirty="0">
                <a:solidFill>
                  <a:srgbClr val="78716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SCALABILITY</a:t>
            </a:r>
            <a:endParaRPr lang="en-US" sz="750" dirty="0"/>
          </a:p>
        </p:txBody>
      </p:sp>
      <p:sp>
        <p:nvSpPr>
          <p:cNvPr id="71" name="Text 31"/>
          <p:cNvSpPr/>
          <p:nvPr/>
        </p:nvSpPr>
        <p:spPr>
          <a:xfrm>
            <a:off x="9271546" y="6096000"/>
            <a:ext cx="2818745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b="1" kern="0" spc="-42" dirty="0">
                <a:solidFill>
                  <a:srgbClr val="10B98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SURVIVE 10 MINUTES </a:t>
            </a:r>
            <a:r>
              <a:rPr lang="en-US" sz="1050" b="1" kern="0" spc="-42" dirty="0">
                <a:solidFill>
                  <a:srgbClr val="57534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TECH_DOC_V1.0</a:t>
            </a:r>
            <a:endParaRPr lang="en-US" sz="1050" dirty="0"/>
          </a:p>
        </p:txBody>
      </p:sp>
      <p:sp>
        <p:nvSpPr>
          <p:cNvPr id="72" name="Text 32"/>
          <p:cNvSpPr/>
          <p:nvPr/>
        </p:nvSpPr>
        <p:spPr>
          <a:xfrm>
            <a:off x="11216432" y="6553200"/>
            <a:ext cx="987802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57534E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Page 06 / 12</a:t>
            </a:r>
            <a:endParaRPr lang="en-US" sz="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07707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571500"/>
            <a:ext cx="11049000" cy="7239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1771650"/>
            <a:ext cx="127546" cy="1143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900" y="2286000"/>
            <a:ext cx="10744200" cy="190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3575" y="2219325"/>
            <a:ext cx="15240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7725" y="2219325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1875" y="2219325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06025" y="2219325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3971925"/>
            <a:ext cx="5372100" cy="234315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100" y="4238625"/>
            <a:ext cx="190500" cy="1905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24425" y="4224338"/>
            <a:ext cx="790575" cy="219075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0100" y="4762500"/>
            <a:ext cx="57150" cy="5715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0100" y="5067300"/>
            <a:ext cx="57150" cy="571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0100" y="5372100"/>
            <a:ext cx="57150" cy="5715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33750" y="4762500"/>
            <a:ext cx="57150" cy="5715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33750" y="5067300"/>
            <a:ext cx="57150" cy="5715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33750" y="5372100"/>
            <a:ext cx="57150" cy="5715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48400" y="3971925"/>
            <a:ext cx="5372100" cy="234315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77000" y="4238625"/>
            <a:ext cx="190500" cy="1905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58475" y="4224338"/>
            <a:ext cx="733425" cy="219075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77000" y="4733925"/>
            <a:ext cx="104775" cy="152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77000" y="5248275"/>
            <a:ext cx="104775" cy="1524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77000" y="5762625"/>
            <a:ext cx="104775" cy="152400"/>
          </a:xfrm>
          <a:prstGeom prst="rect">
            <a:avLst/>
          </a:prstGeom>
        </p:spPr>
      </p:pic>
      <p:sp>
        <p:nvSpPr>
          <p:cNvPr id="25" name="Text 0"/>
          <p:cNvSpPr/>
          <p:nvPr/>
        </p:nvSpPr>
        <p:spPr>
          <a:xfrm>
            <a:off x="800100" y="571500"/>
            <a:ext cx="108204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kern="0" spc="-54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개발 일정 및 범위</a:t>
            </a:r>
            <a:endParaRPr lang="en-US" sz="2700" dirty="0"/>
          </a:p>
        </p:txBody>
      </p:sp>
      <p:sp>
        <p:nvSpPr>
          <p:cNvPr id="26" name="Text 1"/>
          <p:cNvSpPr/>
          <p:nvPr/>
        </p:nvSpPr>
        <p:spPr>
          <a:xfrm>
            <a:off x="800100" y="1028700"/>
            <a:ext cx="108204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A8A29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4주간의 1인 개발 마일스톤 및 핵심 구현 범위 정의</a:t>
            </a:r>
            <a:endParaRPr lang="en-US" sz="1350" dirty="0"/>
          </a:p>
        </p:txBody>
      </p:sp>
      <p:sp>
        <p:nvSpPr>
          <p:cNvPr id="27" name="Text 2"/>
          <p:cNvSpPr/>
          <p:nvPr/>
        </p:nvSpPr>
        <p:spPr>
          <a:xfrm>
            <a:off x="775246" y="1752600"/>
            <a:ext cx="1104900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b="1" kern="0" spc="144" dirty="0">
                <a:solidFill>
                  <a:srgbClr val="78716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DEVELOPMENT TIMELINE</a:t>
            </a:r>
            <a:endParaRPr lang="en-US" sz="900" dirty="0"/>
          </a:p>
        </p:txBody>
      </p:sp>
      <p:sp>
        <p:nvSpPr>
          <p:cNvPr id="28" name="Text 3"/>
          <p:cNvSpPr/>
          <p:nvPr/>
        </p:nvSpPr>
        <p:spPr>
          <a:xfrm>
            <a:off x="1833563" y="2600325"/>
            <a:ext cx="42291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4D39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1주차</a:t>
            </a:r>
            <a:endParaRPr lang="en-US" sz="1200" dirty="0"/>
          </a:p>
        </p:txBody>
      </p:sp>
      <p:sp>
        <p:nvSpPr>
          <p:cNvPr id="29" name="Text 4"/>
          <p:cNvSpPr/>
          <p:nvPr/>
        </p:nvSpPr>
        <p:spPr>
          <a:xfrm>
            <a:off x="1095375" y="2905125"/>
            <a:ext cx="18288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이동 / 기본 전투</a:t>
            </a:r>
            <a:endParaRPr lang="en-US" sz="1200" dirty="0"/>
          </a:p>
        </p:txBody>
      </p:sp>
      <p:sp>
        <p:nvSpPr>
          <p:cNvPr id="30" name="Text 5"/>
          <p:cNvSpPr/>
          <p:nvPr/>
        </p:nvSpPr>
        <p:spPr>
          <a:xfrm>
            <a:off x="1095375" y="3171825"/>
            <a:ext cx="18288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78716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Player, Controller, WASD</a:t>
            </a:r>
            <a:endParaRPr lang="en-US" sz="1050" dirty="0"/>
          </a:p>
        </p:txBody>
      </p:sp>
      <p:sp>
        <p:nvSpPr>
          <p:cNvPr id="31" name="Text 6"/>
          <p:cNvSpPr/>
          <p:nvPr/>
        </p:nvSpPr>
        <p:spPr>
          <a:xfrm>
            <a:off x="4543425" y="2600325"/>
            <a:ext cx="4572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4D39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2주차</a:t>
            </a:r>
            <a:endParaRPr lang="en-US" sz="1200" dirty="0"/>
          </a:p>
        </p:txBody>
      </p:sp>
      <p:sp>
        <p:nvSpPr>
          <p:cNvPr id="32" name="Text 7"/>
          <p:cNvSpPr/>
          <p:nvPr/>
        </p:nvSpPr>
        <p:spPr>
          <a:xfrm>
            <a:off x="3802380" y="2905125"/>
            <a:ext cx="18630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무기 시스템 / 풀링</a:t>
            </a:r>
            <a:endParaRPr lang="en-US" sz="1200" dirty="0"/>
          </a:p>
        </p:txBody>
      </p:sp>
      <p:sp>
        <p:nvSpPr>
          <p:cNvPr id="33" name="Text 8"/>
          <p:cNvSpPr/>
          <p:nvPr/>
        </p:nvSpPr>
        <p:spPr>
          <a:xfrm>
            <a:off x="3802380" y="3171825"/>
            <a:ext cx="18630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78716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Weapon System, Pooling</a:t>
            </a:r>
            <a:endParaRPr lang="en-US" sz="1050" dirty="0"/>
          </a:p>
        </p:txBody>
      </p:sp>
      <p:sp>
        <p:nvSpPr>
          <p:cNvPr id="34" name="Text 9"/>
          <p:cNvSpPr/>
          <p:nvPr/>
        </p:nvSpPr>
        <p:spPr>
          <a:xfrm>
            <a:off x="7267575" y="2600325"/>
            <a:ext cx="4572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4D39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3주차</a:t>
            </a:r>
            <a:endParaRPr lang="en-US" sz="1200" dirty="0"/>
          </a:p>
        </p:txBody>
      </p:sp>
      <p:sp>
        <p:nvSpPr>
          <p:cNvPr id="35" name="Text 10"/>
          <p:cNvSpPr/>
          <p:nvPr/>
        </p:nvSpPr>
        <p:spPr>
          <a:xfrm>
            <a:off x="6619875" y="2905125"/>
            <a:ext cx="16764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성장 / 웨이브</a:t>
            </a:r>
            <a:endParaRPr lang="en-US" sz="1200" dirty="0"/>
          </a:p>
        </p:txBody>
      </p:sp>
      <p:sp>
        <p:nvSpPr>
          <p:cNvPr id="36" name="Text 11"/>
          <p:cNvSpPr/>
          <p:nvPr/>
        </p:nvSpPr>
        <p:spPr>
          <a:xfrm>
            <a:off x="6452235" y="3171825"/>
            <a:ext cx="20116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78716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Upgrade UI, Enemy Waves</a:t>
            </a:r>
            <a:endParaRPr lang="en-US" sz="1050" dirty="0"/>
          </a:p>
        </p:txBody>
      </p:sp>
      <p:sp>
        <p:nvSpPr>
          <p:cNvPr id="37" name="Text 12"/>
          <p:cNvSpPr/>
          <p:nvPr/>
        </p:nvSpPr>
        <p:spPr>
          <a:xfrm>
            <a:off x="9986963" y="2600325"/>
            <a:ext cx="4686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4D39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4주차</a:t>
            </a:r>
            <a:endParaRPr lang="en-US" sz="1200" dirty="0"/>
          </a:p>
        </p:txBody>
      </p:sp>
      <p:sp>
        <p:nvSpPr>
          <p:cNvPr id="38" name="Text 13"/>
          <p:cNvSpPr/>
          <p:nvPr/>
        </p:nvSpPr>
        <p:spPr>
          <a:xfrm>
            <a:off x="9324975" y="2905125"/>
            <a:ext cx="17145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최적화 / 폴리싱</a:t>
            </a:r>
            <a:endParaRPr lang="en-US" sz="1200" dirty="0"/>
          </a:p>
        </p:txBody>
      </p:sp>
      <p:sp>
        <p:nvSpPr>
          <p:cNvPr id="39" name="Text 14"/>
          <p:cNvSpPr/>
          <p:nvPr/>
        </p:nvSpPr>
        <p:spPr>
          <a:xfrm>
            <a:off x="9324975" y="3171825"/>
            <a:ext cx="17145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78716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Final Debug, Balancing</a:t>
            </a:r>
            <a:endParaRPr lang="en-US" sz="1050" dirty="0"/>
          </a:p>
        </p:txBody>
      </p:sp>
      <p:sp>
        <p:nvSpPr>
          <p:cNvPr id="40" name="Text 15"/>
          <p:cNvSpPr/>
          <p:nvPr/>
        </p:nvSpPr>
        <p:spPr>
          <a:xfrm>
            <a:off x="1104900" y="4200525"/>
            <a:ext cx="29260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개발 포함 범위 (Scope In)</a:t>
            </a:r>
            <a:endParaRPr lang="en-US" sz="1500" dirty="0"/>
          </a:p>
        </p:txBody>
      </p:sp>
      <p:sp>
        <p:nvSpPr>
          <p:cNvPr id="41" name="Text 16"/>
          <p:cNvSpPr/>
          <p:nvPr/>
        </p:nvSpPr>
        <p:spPr>
          <a:xfrm>
            <a:off x="5000625" y="4224338"/>
            <a:ext cx="948690" cy="2190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125"/>
              </a:lnSpc>
              <a:buNone/>
            </a:pPr>
            <a:r>
              <a:rPr lang="en-US" sz="750" dirty="0">
                <a:solidFill>
                  <a:srgbClr val="10B98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MVP Features</a:t>
            </a:r>
            <a:endParaRPr lang="en-US" sz="750" dirty="0"/>
          </a:p>
        </p:txBody>
      </p:sp>
      <p:sp>
        <p:nvSpPr>
          <p:cNvPr id="42" name="Text 17"/>
          <p:cNvSpPr/>
          <p:nvPr/>
        </p:nvSpPr>
        <p:spPr>
          <a:xfrm>
            <a:off x="933450" y="4695825"/>
            <a:ext cx="23812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6D3D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플레이어 캐릭터 (1종)</a:t>
            </a:r>
            <a:endParaRPr lang="en-US" sz="1050" dirty="0"/>
          </a:p>
        </p:txBody>
      </p:sp>
      <p:sp>
        <p:nvSpPr>
          <p:cNvPr id="43" name="Text 18"/>
          <p:cNvSpPr/>
          <p:nvPr/>
        </p:nvSpPr>
        <p:spPr>
          <a:xfrm>
            <a:off x="933450" y="5000625"/>
            <a:ext cx="23812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6D3D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공격 스킬 (5종)</a:t>
            </a:r>
            <a:endParaRPr lang="en-US" sz="1050" dirty="0"/>
          </a:p>
        </p:txBody>
      </p:sp>
      <p:sp>
        <p:nvSpPr>
          <p:cNvPr id="44" name="Text 19"/>
          <p:cNvSpPr/>
          <p:nvPr/>
        </p:nvSpPr>
        <p:spPr>
          <a:xfrm>
            <a:off x="933450" y="5305425"/>
            <a:ext cx="23812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6D3D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스텟 강화 (4종)</a:t>
            </a:r>
            <a:endParaRPr lang="en-US" sz="1050" dirty="0"/>
          </a:p>
        </p:txBody>
      </p:sp>
      <p:sp>
        <p:nvSpPr>
          <p:cNvPr id="45" name="Text 20"/>
          <p:cNvSpPr/>
          <p:nvPr/>
        </p:nvSpPr>
        <p:spPr>
          <a:xfrm>
            <a:off x="3467100" y="4695825"/>
            <a:ext cx="23812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6D3D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적 타입 (4종)</a:t>
            </a:r>
            <a:endParaRPr lang="en-US" sz="1050" dirty="0"/>
          </a:p>
        </p:txBody>
      </p:sp>
      <p:sp>
        <p:nvSpPr>
          <p:cNvPr id="46" name="Text 21"/>
          <p:cNvSpPr/>
          <p:nvPr/>
        </p:nvSpPr>
        <p:spPr>
          <a:xfrm>
            <a:off x="3467100" y="5000625"/>
            <a:ext cx="23812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6D3D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보스 몬스터 (1종)</a:t>
            </a:r>
            <a:endParaRPr lang="en-US" sz="1050" dirty="0"/>
          </a:p>
        </p:txBody>
      </p:sp>
      <p:sp>
        <p:nvSpPr>
          <p:cNvPr id="47" name="Text 22"/>
          <p:cNvSpPr/>
          <p:nvPr/>
        </p:nvSpPr>
        <p:spPr>
          <a:xfrm>
            <a:off x="3467100" y="5305425"/>
            <a:ext cx="23812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D6D3D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플레이 타임 (10분)</a:t>
            </a:r>
            <a:endParaRPr lang="en-US" sz="1050" dirty="0"/>
          </a:p>
        </p:txBody>
      </p:sp>
      <p:sp>
        <p:nvSpPr>
          <p:cNvPr id="48" name="Text 23"/>
          <p:cNvSpPr/>
          <p:nvPr/>
        </p:nvSpPr>
        <p:spPr>
          <a:xfrm>
            <a:off x="6781800" y="4200525"/>
            <a:ext cx="31089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개발 제외 범위 (Scope Out)</a:t>
            </a:r>
            <a:endParaRPr lang="en-US" sz="1500" dirty="0"/>
          </a:p>
        </p:txBody>
      </p:sp>
      <p:sp>
        <p:nvSpPr>
          <p:cNvPr id="49" name="Text 24"/>
          <p:cNvSpPr/>
          <p:nvPr/>
        </p:nvSpPr>
        <p:spPr>
          <a:xfrm>
            <a:off x="10734675" y="4224338"/>
            <a:ext cx="880110" cy="2190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125"/>
              </a:lnSpc>
              <a:buNone/>
            </a:pPr>
            <a:r>
              <a:rPr lang="en-US" sz="750" dirty="0">
                <a:solidFill>
                  <a:srgbClr val="D9770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Post-Launch</a:t>
            </a:r>
            <a:endParaRPr lang="en-US" sz="750" dirty="0"/>
          </a:p>
        </p:txBody>
      </p:sp>
      <p:sp>
        <p:nvSpPr>
          <p:cNvPr id="50" name="Text 25"/>
          <p:cNvSpPr/>
          <p:nvPr/>
        </p:nvSpPr>
        <p:spPr>
          <a:xfrm>
            <a:off x="6696075" y="4695825"/>
            <a:ext cx="21831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D6D3D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스토리 및 내러티브 요소</a:t>
            </a:r>
            <a:endParaRPr lang="en-US" sz="1050" dirty="0"/>
          </a:p>
        </p:txBody>
      </p:sp>
      <p:sp>
        <p:nvSpPr>
          <p:cNvPr id="51" name="Text 26"/>
          <p:cNvSpPr/>
          <p:nvPr/>
        </p:nvSpPr>
        <p:spPr>
          <a:xfrm>
            <a:off x="6696075" y="4905375"/>
            <a:ext cx="218313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78716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핵심 메카닉 구현에 집중하기 위해 제외</a:t>
            </a:r>
            <a:endParaRPr lang="en-US" sz="900" dirty="0"/>
          </a:p>
        </p:txBody>
      </p:sp>
      <p:sp>
        <p:nvSpPr>
          <p:cNvPr id="52" name="Text 27"/>
          <p:cNvSpPr/>
          <p:nvPr/>
        </p:nvSpPr>
        <p:spPr>
          <a:xfrm>
            <a:off x="6696075" y="5210175"/>
            <a:ext cx="17716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D6D3D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온라인 및 멀티플레이 기능</a:t>
            </a:r>
            <a:endParaRPr lang="en-US" sz="1050" dirty="0"/>
          </a:p>
        </p:txBody>
      </p:sp>
      <p:sp>
        <p:nvSpPr>
          <p:cNvPr id="53" name="Text 28"/>
          <p:cNvSpPr/>
          <p:nvPr/>
        </p:nvSpPr>
        <p:spPr>
          <a:xfrm>
            <a:off x="6696075" y="5419725"/>
            <a:ext cx="177165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78716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싱글 플레이어 생존 경험 최적화</a:t>
            </a:r>
            <a:endParaRPr lang="en-US" sz="900" dirty="0"/>
          </a:p>
        </p:txBody>
      </p:sp>
      <p:sp>
        <p:nvSpPr>
          <p:cNvPr id="54" name="Text 29"/>
          <p:cNvSpPr/>
          <p:nvPr/>
        </p:nvSpPr>
        <p:spPr>
          <a:xfrm>
            <a:off x="6696075" y="5724525"/>
            <a:ext cx="19202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D6D3D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모바일 플랫폼 빌드 및 최적화</a:t>
            </a:r>
            <a:endParaRPr lang="en-US" sz="1050" dirty="0"/>
          </a:p>
        </p:txBody>
      </p:sp>
      <p:sp>
        <p:nvSpPr>
          <p:cNvPr id="55" name="Text 30"/>
          <p:cNvSpPr/>
          <p:nvPr/>
        </p:nvSpPr>
        <p:spPr>
          <a:xfrm>
            <a:off x="6696075" y="5934075"/>
            <a:ext cx="192024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78716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PC 플랫폼 우선 개발</a:t>
            </a:r>
            <a:endParaRPr lang="en-US" sz="900" dirty="0"/>
          </a:p>
        </p:txBody>
      </p:sp>
      <p:sp>
        <p:nvSpPr>
          <p:cNvPr id="56" name="Text 31"/>
          <p:cNvSpPr/>
          <p:nvPr/>
        </p:nvSpPr>
        <p:spPr>
          <a:xfrm>
            <a:off x="571500" y="6362700"/>
            <a:ext cx="2068830" cy="1428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125"/>
              </a:lnSpc>
              <a:buNone/>
            </a:pPr>
            <a:r>
              <a:rPr lang="en-US" sz="750" kern="0" spc="60" dirty="0">
                <a:solidFill>
                  <a:srgbClr val="57534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PROJECT: SURVIVE 10 MINUTES</a:t>
            </a:r>
            <a:endParaRPr lang="en-US" sz="750" dirty="0"/>
          </a:p>
        </p:txBody>
      </p:sp>
      <p:sp>
        <p:nvSpPr>
          <p:cNvPr id="57" name="Text 32"/>
          <p:cNvSpPr/>
          <p:nvPr/>
        </p:nvSpPr>
        <p:spPr>
          <a:xfrm>
            <a:off x="9505950" y="6362700"/>
            <a:ext cx="2537460" cy="1428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125"/>
              </a:lnSpc>
              <a:buNone/>
            </a:pPr>
            <a:r>
              <a:rPr lang="en-US" sz="750" kern="0" spc="60" dirty="0">
                <a:solidFill>
                  <a:srgbClr val="57534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CONFIDENTIAL - INTERNAL USE ONLY</a:t>
            </a:r>
            <a:endParaRPr lang="en-US" sz="750" dirty="0"/>
          </a:p>
        </p:txBody>
      </p:sp>
      <p:sp>
        <p:nvSpPr>
          <p:cNvPr id="58" name="Text 33"/>
          <p:cNvSpPr/>
          <p:nvPr/>
        </p:nvSpPr>
        <p:spPr>
          <a:xfrm>
            <a:off x="11102132" y="6772275"/>
            <a:ext cx="1124962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kern="0" spc="60" dirty="0">
                <a:solidFill>
                  <a:srgbClr val="57534E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PAGE 07 / 12</a:t>
            </a:r>
            <a:endParaRPr lang="en-US" sz="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571500"/>
            <a:ext cx="114300" cy="4572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1638300"/>
            <a:ext cx="228600" cy="3048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0" y="2057400"/>
            <a:ext cx="5372100" cy="35433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2057400"/>
            <a:ext cx="5372100" cy="4191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00" y="2476500"/>
            <a:ext cx="5372100" cy="4953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00" y="2971800"/>
            <a:ext cx="5372100" cy="4953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48400" y="1638300"/>
            <a:ext cx="200025" cy="304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48400" y="2057400"/>
            <a:ext cx="5372100" cy="714375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00800" y="2209800"/>
            <a:ext cx="304800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67475" y="2286000"/>
            <a:ext cx="17145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48400" y="2886075"/>
            <a:ext cx="5372100" cy="714375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00800" y="3038475"/>
            <a:ext cx="304800" cy="304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57950" y="3114675"/>
            <a:ext cx="1905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48400" y="3714750"/>
            <a:ext cx="5372100" cy="714375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00800" y="3867150"/>
            <a:ext cx="304800" cy="3048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86525" y="3943350"/>
            <a:ext cx="13335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71500" y="5829300"/>
            <a:ext cx="11049000" cy="457200"/>
          </a:xfrm>
          <a:prstGeom prst="rect">
            <a:avLst/>
          </a:prstGeom>
        </p:spPr>
      </p:pic>
      <p:sp>
        <p:nvSpPr>
          <p:cNvPr id="21" name="Text 0"/>
          <p:cNvSpPr/>
          <p:nvPr/>
        </p:nvSpPr>
        <p:spPr>
          <a:xfrm>
            <a:off x="838200" y="571500"/>
            <a:ext cx="681228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리스크 관리 및 프로젝트 목표</a:t>
            </a:r>
            <a:endParaRPr lang="en-US" sz="3600" dirty="0"/>
          </a:p>
        </p:txBody>
      </p:sp>
      <p:sp>
        <p:nvSpPr>
          <p:cNvPr id="22" name="Text 1"/>
          <p:cNvSpPr/>
          <p:nvPr/>
        </p:nvSpPr>
        <p:spPr>
          <a:xfrm>
            <a:off x="838200" y="1143000"/>
            <a:ext cx="64922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A8A29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주요 개발 리스크 대응 전략과 최종 프로젝트 달성 목표</a:t>
            </a:r>
            <a:endParaRPr lang="en-US" sz="1500" dirty="0"/>
          </a:p>
        </p:txBody>
      </p:sp>
      <p:sp>
        <p:nvSpPr>
          <p:cNvPr id="23" name="Text 2"/>
          <p:cNvSpPr/>
          <p:nvPr/>
        </p:nvSpPr>
        <p:spPr>
          <a:xfrm>
            <a:off x="9403080" y="514350"/>
            <a:ext cx="221742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4500"/>
              </a:lnSpc>
              <a:buNone/>
            </a:pPr>
            <a:r>
              <a:rPr lang="en-US" sz="4500" b="1" dirty="0">
                <a:solidFill>
                  <a:srgbClr val="57534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08 / 12</a:t>
            </a:r>
            <a:endParaRPr lang="en-US" sz="4500" dirty="0"/>
          </a:p>
        </p:txBody>
      </p:sp>
      <p:sp>
        <p:nvSpPr>
          <p:cNvPr id="24" name="Text 3"/>
          <p:cNvSpPr/>
          <p:nvPr/>
        </p:nvSpPr>
        <p:spPr>
          <a:xfrm>
            <a:off x="876300" y="1638300"/>
            <a:ext cx="2651939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kern="0" spc="-36" dirty="0">
                <a:solidFill>
                  <a:srgbClr val="F59E0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RISK MANAGEMENT</a:t>
            </a:r>
            <a:endParaRPr lang="en-US" sz="1800" dirty="0"/>
          </a:p>
        </p:txBody>
      </p:sp>
      <p:sp>
        <p:nvSpPr>
          <p:cNvPr id="25" name="Text 4"/>
          <p:cNvSpPr/>
          <p:nvPr/>
        </p:nvSpPr>
        <p:spPr>
          <a:xfrm>
            <a:off x="685800" y="2171700"/>
            <a:ext cx="17145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b="1" i="1" dirty="0">
                <a:solidFill>
                  <a:srgbClr val="D6D3D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Risk Item</a:t>
            </a:r>
            <a:endParaRPr lang="en-US" sz="1050" dirty="0"/>
          </a:p>
        </p:txBody>
      </p:sp>
      <p:sp>
        <p:nvSpPr>
          <p:cNvPr id="26" name="Text 5"/>
          <p:cNvSpPr/>
          <p:nvPr/>
        </p:nvSpPr>
        <p:spPr>
          <a:xfrm>
            <a:off x="2400300" y="2171700"/>
            <a:ext cx="34290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D6D3D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Response Strategy</a:t>
            </a:r>
            <a:endParaRPr lang="en-US" sz="1050" dirty="0"/>
          </a:p>
        </p:txBody>
      </p:sp>
      <p:sp>
        <p:nvSpPr>
          <p:cNvPr id="27" name="Text 6"/>
          <p:cNvSpPr/>
          <p:nvPr/>
        </p:nvSpPr>
        <p:spPr>
          <a:xfrm>
            <a:off x="723900" y="2628900"/>
            <a:ext cx="16890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일정 초과</a:t>
            </a:r>
            <a:endParaRPr lang="en-US" sz="1050" dirty="0"/>
          </a:p>
        </p:txBody>
      </p:sp>
      <p:sp>
        <p:nvSpPr>
          <p:cNvPr id="28" name="Text 7"/>
          <p:cNvSpPr/>
          <p:nvPr/>
        </p:nvSpPr>
        <p:spPr>
          <a:xfrm>
            <a:off x="2412950" y="2628900"/>
            <a:ext cx="40539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A8A29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핵심 루프 우선 구현, 부가 기능 후순위 배치</a:t>
            </a:r>
            <a:endParaRPr lang="en-US" sz="1050" dirty="0"/>
          </a:p>
        </p:txBody>
      </p:sp>
      <p:sp>
        <p:nvSpPr>
          <p:cNvPr id="29" name="Text 8"/>
          <p:cNvSpPr/>
          <p:nvPr/>
        </p:nvSpPr>
        <p:spPr>
          <a:xfrm>
            <a:off x="723900" y="3124200"/>
            <a:ext cx="16890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성능 저하</a:t>
            </a:r>
            <a:endParaRPr lang="en-US" sz="1050" dirty="0"/>
          </a:p>
        </p:txBody>
      </p:sp>
      <p:sp>
        <p:nvSpPr>
          <p:cNvPr id="30" name="Text 9"/>
          <p:cNvSpPr/>
          <p:nvPr/>
        </p:nvSpPr>
        <p:spPr>
          <a:xfrm>
            <a:off x="2412950" y="3124200"/>
            <a:ext cx="40539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A8A29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Object Pooling 적용, 동시 적 수 제한(90마리)</a:t>
            </a:r>
            <a:endParaRPr lang="en-US" sz="1050" dirty="0"/>
          </a:p>
        </p:txBody>
      </p:sp>
      <p:sp>
        <p:nvSpPr>
          <p:cNvPr id="31" name="Text 10"/>
          <p:cNvSpPr/>
          <p:nvPr/>
        </p:nvSpPr>
        <p:spPr>
          <a:xfrm>
            <a:off x="723900" y="3619500"/>
            <a:ext cx="16890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밸런스 붕괴</a:t>
            </a:r>
            <a:endParaRPr lang="en-US" sz="1050" dirty="0"/>
          </a:p>
        </p:txBody>
      </p:sp>
      <p:sp>
        <p:nvSpPr>
          <p:cNvPr id="32" name="Text 11"/>
          <p:cNvSpPr/>
          <p:nvPr/>
        </p:nvSpPr>
        <p:spPr>
          <a:xfrm>
            <a:off x="2412950" y="3619500"/>
            <a:ext cx="40539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A8A29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경험치/체력 계수 데이터화 및 수치 조정 최적화</a:t>
            </a:r>
            <a:endParaRPr lang="en-US" sz="1050" dirty="0"/>
          </a:p>
        </p:txBody>
      </p:sp>
      <p:sp>
        <p:nvSpPr>
          <p:cNvPr id="33" name="Text 12"/>
          <p:cNvSpPr/>
          <p:nvPr/>
        </p:nvSpPr>
        <p:spPr>
          <a:xfrm>
            <a:off x="6524625" y="1638300"/>
            <a:ext cx="2242602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kern="0" spc="-36" dirty="0">
                <a:solidFill>
                  <a:srgbClr val="34D39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PROJECT GOALS</a:t>
            </a:r>
            <a:endParaRPr lang="en-US" sz="1800" dirty="0"/>
          </a:p>
        </p:txBody>
      </p:sp>
      <p:sp>
        <p:nvSpPr>
          <p:cNvPr id="34" name="Text 13"/>
          <p:cNvSpPr/>
          <p:nvPr/>
        </p:nvSpPr>
        <p:spPr>
          <a:xfrm>
            <a:off x="6819900" y="2209800"/>
            <a:ext cx="29718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데이터 중심 구조 설계 역량 증명</a:t>
            </a:r>
            <a:endParaRPr lang="en-US" sz="1350" dirty="0"/>
          </a:p>
        </p:txBody>
      </p:sp>
      <p:sp>
        <p:nvSpPr>
          <p:cNvPr id="35" name="Text 14"/>
          <p:cNvSpPr/>
          <p:nvPr/>
        </p:nvSpPr>
        <p:spPr>
          <a:xfrm>
            <a:off x="6819900" y="2476500"/>
            <a:ext cx="2971800" cy="1428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125"/>
              </a:lnSpc>
              <a:buNone/>
            </a:pPr>
            <a:r>
              <a:rPr lang="en-US" sz="900" dirty="0">
                <a:solidFill>
                  <a:srgbClr val="A8A29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유지보수와 확장이 용이한 데이터 기반 아키텍처 구축</a:t>
            </a:r>
            <a:endParaRPr lang="en-US" sz="900" dirty="0"/>
          </a:p>
        </p:txBody>
      </p:sp>
      <p:sp>
        <p:nvSpPr>
          <p:cNvPr id="36" name="Text 15"/>
          <p:cNvSpPr/>
          <p:nvPr/>
        </p:nvSpPr>
        <p:spPr>
          <a:xfrm>
            <a:off x="6819900" y="3038475"/>
            <a:ext cx="29489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뱀서류 핵심 시스템 구현 경험 확보</a:t>
            </a:r>
            <a:endParaRPr lang="en-US" sz="1350" dirty="0"/>
          </a:p>
        </p:txBody>
      </p:sp>
      <p:sp>
        <p:nvSpPr>
          <p:cNvPr id="37" name="Text 16"/>
          <p:cNvSpPr/>
          <p:nvPr/>
        </p:nvSpPr>
        <p:spPr>
          <a:xfrm>
            <a:off x="6819900" y="3305175"/>
            <a:ext cx="2948940" cy="1428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125"/>
              </a:lnSpc>
              <a:buNone/>
            </a:pPr>
            <a:r>
              <a:rPr lang="en-US" sz="900" dirty="0">
                <a:solidFill>
                  <a:srgbClr val="A8A29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자동 공격, 로그라이크 선택지, 웨이브 시스템 구현</a:t>
            </a:r>
            <a:endParaRPr lang="en-US" sz="900" dirty="0"/>
          </a:p>
        </p:txBody>
      </p:sp>
      <p:sp>
        <p:nvSpPr>
          <p:cNvPr id="38" name="Text 17"/>
          <p:cNvSpPr/>
          <p:nvPr/>
        </p:nvSpPr>
        <p:spPr>
          <a:xfrm>
            <a:off x="6819900" y="3867150"/>
            <a:ext cx="30403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Unity 기반 성능 최적화 경험 축적</a:t>
            </a:r>
            <a:endParaRPr lang="en-US" sz="1350" dirty="0"/>
          </a:p>
        </p:txBody>
      </p:sp>
      <p:sp>
        <p:nvSpPr>
          <p:cNvPr id="39" name="Text 18"/>
          <p:cNvSpPr/>
          <p:nvPr/>
        </p:nvSpPr>
        <p:spPr>
          <a:xfrm>
            <a:off x="6819900" y="4133850"/>
            <a:ext cx="3040380" cy="1428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125"/>
              </a:lnSpc>
              <a:buNone/>
            </a:pPr>
            <a:r>
              <a:rPr lang="en-US" sz="900" dirty="0">
                <a:solidFill>
                  <a:srgbClr val="A8A29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대규모 적 처리 상황에서의 프레임 유지 및 메모리 관리</a:t>
            </a:r>
            <a:endParaRPr lang="en-US" sz="900" dirty="0"/>
          </a:p>
        </p:txBody>
      </p:sp>
      <p:sp>
        <p:nvSpPr>
          <p:cNvPr id="40" name="Text 19"/>
          <p:cNvSpPr/>
          <p:nvPr/>
        </p:nvSpPr>
        <p:spPr>
          <a:xfrm>
            <a:off x="571500" y="6057900"/>
            <a:ext cx="1556802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b="1" kern="0" spc="72" dirty="0">
                <a:solidFill>
                  <a:srgbClr val="78716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UNITY 3D PROJECT</a:t>
            </a:r>
            <a:endParaRPr lang="en-US" sz="900" dirty="0"/>
          </a:p>
        </p:txBody>
      </p:sp>
      <p:sp>
        <p:nvSpPr>
          <p:cNvPr id="41" name="Text 20"/>
          <p:cNvSpPr/>
          <p:nvPr/>
        </p:nvSpPr>
        <p:spPr>
          <a:xfrm>
            <a:off x="2173635" y="6057900"/>
            <a:ext cx="1698605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b="1" kern="0" spc="72" dirty="0">
                <a:solidFill>
                  <a:srgbClr val="78716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SURVIVE 10 MINUTES</a:t>
            </a:r>
            <a:endParaRPr lang="en-US" sz="900" dirty="0"/>
          </a:p>
        </p:txBody>
      </p:sp>
      <p:sp>
        <p:nvSpPr>
          <p:cNvPr id="42" name="Text 21"/>
          <p:cNvSpPr/>
          <p:nvPr/>
        </p:nvSpPr>
        <p:spPr>
          <a:xfrm>
            <a:off x="3893939" y="6057900"/>
            <a:ext cx="1321415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b="1" kern="0" spc="72" dirty="0">
                <a:solidFill>
                  <a:srgbClr val="78716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2026 STRATEGY</a:t>
            </a:r>
            <a:endParaRPr lang="en-US" sz="900" dirty="0"/>
          </a:p>
        </p:txBody>
      </p:sp>
      <p:sp>
        <p:nvSpPr>
          <p:cNvPr id="43" name="Text 22"/>
          <p:cNvSpPr/>
          <p:nvPr/>
        </p:nvSpPr>
        <p:spPr>
          <a:xfrm>
            <a:off x="8717161" y="5981700"/>
            <a:ext cx="3484007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i="1" kern="0" spc="-72" dirty="0">
                <a:solidFill>
                  <a:srgbClr val="10B98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READY FOR DEVELOPMENT</a:t>
            </a:r>
            <a:endParaRPr lang="en-US" sz="1800" dirty="0"/>
          </a:p>
        </p:txBody>
      </p:sp>
      <p:sp>
        <p:nvSpPr>
          <p:cNvPr id="44" name="Text 23"/>
          <p:cNvSpPr/>
          <p:nvPr/>
        </p:nvSpPr>
        <p:spPr>
          <a:xfrm>
            <a:off x="11216432" y="6553200"/>
            <a:ext cx="987802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57534E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Page 08 / 12</a:t>
            </a:r>
            <a:endParaRPr lang="en-US" sz="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2195513"/>
            <a:ext cx="2087761" cy="1524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455" y="2386013"/>
            <a:ext cx="323850" cy="3429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4104" y="2843213"/>
            <a:ext cx="142875" cy="228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1971" y="2081212"/>
            <a:ext cx="2087910" cy="1752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2976" y="2271713"/>
            <a:ext cx="285750" cy="3429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86276" y="3128963"/>
            <a:ext cx="114300" cy="1143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86276" y="3319463"/>
            <a:ext cx="133350" cy="1143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86276" y="3509963"/>
            <a:ext cx="114300" cy="1143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4723" y="2843213"/>
            <a:ext cx="142875" cy="2286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32590" y="2028825"/>
            <a:ext cx="2087761" cy="1857375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33596" y="2219325"/>
            <a:ext cx="285750" cy="3429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28796" y="3476625"/>
            <a:ext cx="409575" cy="219075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14571" y="3476625"/>
            <a:ext cx="409575" cy="219075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1500" y="4343400"/>
            <a:ext cx="5372100" cy="14478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0100" y="4572000"/>
            <a:ext cx="381000" cy="3810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42975" y="4686300"/>
            <a:ext cx="9525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62000" y="5095875"/>
            <a:ext cx="1587401" cy="3048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463701" y="5105400"/>
            <a:ext cx="1587550" cy="3048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127450" y="5105400"/>
            <a:ext cx="1587550" cy="3048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48400" y="4343400"/>
            <a:ext cx="5372100" cy="14478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477000" y="4572000"/>
            <a:ext cx="381000" cy="3810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619875" y="4686300"/>
            <a:ext cx="95250" cy="152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477000" y="5429250"/>
            <a:ext cx="114300" cy="114300"/>
          </a:xfrm>
          <a:prstGeom prst="rect">
            <a:avLst/>
          </a:prstGeom>
        </p:spPr>
      </p:pic>
      <p:sp>
        <p:nvSpPr>
          <p:cNvPr id="26" name="Text 0"/>
          <p:cNvSpPr/>
          <p:nvPr/>
        </p:nvSpPr>
        <p:spPr>
          <a:xfrm>
            <a:off x="571500" y="571500"/>
            <a:ext cx="459486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i="1" kern="0" spc="-54" dirty="0">
                <a:solidFill>
                  <a:srgbClr val="F9731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09. UI 흐름</a:t>
            </a:r>
            <a:endParaRPr lang="en-US" sz="2700" dirty="0"/>
          </a:p>
        </p:txBody>
      </p:sp>
      <p:sp>
        <p:nvSpPr>
          <p:cNvPr id="27" name="Text 1"/>
          <p:cNvSpPr/>
          <p:nvPr/>
        </p:nvSpPr>
        <p:spPr>
          <a:xfrm>
            <a:off x="571500" y="1028700"/>
            <a:ext cx="45948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A8A29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사용자 경험을 위한 직관적인 화면 전환 및 HUD 구성</a:t>
            </a:r>
            <a:endParaRPr lang="en-US" sz="1350" dirty="0"/>
          </a:p>
        </p:txBody>
      </p:sp>
      <p:sp>
        <p:nvSpPr>
          <p:cNvPr id="28" name="Text 2"/>
          <p:cNvSpPr/>
          <p:nvPr/>
        </p:nvSpPr>
        <p:spPr>
          <a:xfrm>
            <a:off x="9631680" y="666750"/>
            <a:ext cx="198882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4500"/>
              </a:lnSpc>
              <a:buNone/>
            </a:pPr>
            <a:r>
              <a:rPr lang="en-US" sz="4500" b="1" dirty="0">
                <a:solidFill>
                  <a:srgbClr val="29252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FLOW</a:t>
            </a:r>
            <a:endParaRPr lang="en-US" sz="4500" dirty="0"/>
          </a:p>
        </p:txBody>
      </p:sp>
      <p:sp>
        <p:nvSpPr>
          <p:cNvPr id="29" name="Text 3"/>
          <p:cNvSpPr/>
          <p:nvPr/>
        </p:nvSpPr>
        <p:spPr>
          <a:xfrm>
            <a:off x="1175325" y="2881313"/>
            <a:ext cx="88011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로비 화면</a:t>
            </a:r>
            <a:endParaRPr lang="en-US" sz="1500" dirty="0"/>
          </a:p>
        </p:txBody>
      </p:sp>
      <p:sp>
        <p:nvSpPr>
          <p:cNvPr id="30" name="Text 4"/>
          <p:cNvSpPr/>
          <p:nvPr/>
        </p:nvSpPr>
        <p:spPr>
          <a:xfrm>
            <a:off x="1181100" y="3224213"/>
            <a:ext cx="880109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78716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게임 시작 버튼
캐릭터/무기 확인</a:t>
            </a:r>
            <a:endParaRPr lang="en-US" sz="900" dirty="0"/>
          </a:p>
        </p:txBody>
      </p:sp>
      <p:sp>
        <p:nvSpPr>
          <p:cNvPr id="32" name="Text 6"/>
          <p:cNvSpPr/>
          <p:nvPr/>
        </p:nvSpPr>
        <p:spPr>
          <a:xfrm>
            <a:off x="5312896" y="2767013"/>
            <a:ext cx="156591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스테이지 (HUD)</a:t>
            </a:r>
            <a:endParaRPr lang="en-US" sz="1500" dirty="0"/>
          </a:p>
        </p:txBody>
      </p:sp>
      <p:sp>
        <p:nvSpPr>
          <p:cNvPr id="33" name="Text 7"/>
          <p:cNvSpPr/>
          <p:nvPr/>
        </p:nvSpPr>
        <p:spPr>
          <a:xfrm>
            <a:off x="5648176" y="3109913"/>
            <a:ext cx="121158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200"/>
              </a:lnSpc>
              <a:buSzPct val="100000"/>
              <a:buChar char="•"/>
            </a:pPr>
            <a:r>
              <a:rPr lang="en-US" sz="900" dirty="0">
                <a:solidFill>
                  <a:srgbClr val="A8A29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HP 게이지</a:t>
            </a:r>
            <a:endParaRPr lang="en-US" sz="900" dirty="0"/>
          </a:p>
        </p:txBody>
      </p:sp>
      <p:sp>
        <p:nvSpPr>
          <p:cNvPr id="34" name="Text 8"/>
          <p:cNvSpPr/>
          <p:nvPr/>
        </p:nvSpPr>
        <p:spPr>
          <a:xfrm>
            <a:off x="5667226" y="3300413"/>
            <a:ext cx="121158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200"/>
              </a:lnSpc>
              <a:buSzPct val="100000"/>
              <a:buChar char="•"/>
            </a:pPr>
            <a:r>
              <a:rPr lang="en-US" sz="900" dirty="0" err="1">
                <a:solidFill>
                  <a:srgbClr val="A8A29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레벨</a:t>
            </a:r>
            <a:r>
              <a:rPr lang="en-US" sz="900" dirty="0">
                <a:solidFill>
                  <a:srgbClr val="A8A29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/ 경험치</a:t>
            </a:r>
            <a:endParaRPr lang="en-US" sz="900" dirty="0"/>
          </a:p>
        </p:txBody>
      </p:sp>
      <p:sp>
        <p:nvSpPr>
          <p:cNvPr id="35" name="Text 9"/>
          <p:cNvSpPr/>
          <p:nvPr/>
        </p:nvSpPr>
        <p:spPr>
          <a:xfrm>
            <a:off x="5648176" y="3490913"/>
            <a:ext cx="121158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200"/>
              </a:lnSpc>
              <a:buSzPct val="100000"/>
              <a:buChar char="•"/>
            </a:pPr>
            <a:r>
              <a:rPr lang="en-US" sz="900" dirty="0">
                <a:solidFill>
                  <a:srgbClr val="A8A29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생존 시간</a:t>
            </a:r>
            <a:endParaRPr lang="en-US" sz="900" dirty="0"/>
          </a:p>
        </p:txBody>
      </p:sp>
      <p:sp>
        <p:nvSpPr>
          <p:cNvPr id="36" name="Text 10"/>
          <p:cNvSpPr/>
          <p:nvPr/>
        </p:nvSpPr>
        <p:spPr>
          <a:xfrm>
            <a:off x="9827806" y="2714625"/>
            <a:ext cx="149733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게임 오버 / 결과</a:t>
            </a:r>
            <a:endParaRPr lang="en-US" sz="1500" dirty="0"/>
          </a:p>
        </p:txBody>
      </p:sp>
      <p:sp>
        <p:nvSpPr>
          <p:cNvPr id="37" name="Text 11"/>
          <p:cNvSpPr/>
          <p:nvPr/>
        </p:nvSpPr>
        <p:spPr>
          <a:xfrm>
            <a:off x="10128796" y="3057525"/>
            <a:ext cx="916186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78716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생존 시간 / 킬 수
획득 골드 표시</a:t>
            </a:r>
            <a:endParaRPr lang="en-US" sz="900" dirty="0"/>
          </a:p>
        </p:txBody>
      </p:sp>
      <p:sp>
        <p:nvSpPr>
          <p:cNvPr id="38" name="Text 12"/>
          <p:cNvSpPr/>
          <p:nvPr/>
        </p:nvSpPr>
        <p:spPr>
          <a:xfrm>
            <a:off x="10128796" y="3476625"/>
            <a:ext cx="409575" cy="2190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125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재시작</a:t>
            </a:r>
            <a:endParaRPr lang="en-US" sz="750" dirty="0"/>
          </a:p>
        </p:txBody>
      </p:sp>
      <p:sp>
        <p:nvSpPr>
          <p:cNvPr id="39" name="Text 13"/>
          <p:cNvSpPr/>
          <p:nvPr/>
        </p:nvSpPr>
        <p:spPr>
          <a:xfrm>
            <a:off x="10614571" y="3476625"/>
            <a:ext cx="409575" cy="2190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125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로비로</a:t>
            </a:r>
            <a:endParaRPr lang="en-US" sz="750" dirty="0"/>
          </a:p>
        </p:txBody>
      </p:sp>
      <p:sp>
        <p:nvSpPr>
          <p:cNvPr id="40" name="Text 14"/>
          <p:cNvSpPr/>
          <p:nvPr/>
        </p:nvSpPr>
        <p:spPr>
          <a:xfrm>
            <a:off x="1333500" y="4629150"/>
            <a:ext cx="1600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일시정지 (Pause)</a:t>
            </a:r>
            <a:endParaRPr lang="en-US" sz="1350" dirty="0"/>
          </a:p>
        </p:txBody>
      </p:sp>
      <p:sp>
        <p:nvSpPr>
          <p:cNvPr id="41" name="Text 15"/>
          <p:cNvSpPr/>
          <p:nvPr/>
        </p:nvSpPr>
        <p:spPr>
          <a:xfrm>
            <a:off x="800100" y="5105400"/>
            <a:ext cx="1587401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A8A29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스테이지 재시작</a:t>
            </a:r>
            <a:endParaRPr lang="en-US" sz="900" dirty="0"/>
          </a:p>
        </p:txBody>
      </p:sp>
      <p:sp>
        <p:nvSpPr>
          <p:cNvPr id="42" name="Text 16"/>
          <p:cNvSpPr/>
          <p:nvPr/>
        </p:nvSpPr>
        <p:spPr>
          <a:xfrm>
            <a:off x="2463701" y="5105400"/>
            <a:ext cx="158755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A8A29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로비로 복귀</a:t>
            </a:r>
            <a:endParaRPr lang="en-US" sz="900" dirty="0"/>
          </a:p>
        </p:txBody>
      </p:sp>
      <p:sp>
        <p:nvSpPr>
          <p:cNvPr id="43" name="Text 17"/>
          <p:cNvSpPr/>
          <p:nvPr/>
        </p:nvSpPr>
        <p:spPr>
          <a:xfrm>
            <a:off x="4127450" y="5105400"/>
            <a:ext cx="158755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A8A29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BGM 음량 조절</a:t>
            </a:r>
            <a:endParaRPr lang="en-US" sz="900" dirty="0"/>
          </a:p>
        </p:txBody>
      </p:sp>
      <p:sp>
        <p:nvSpPr>
          <p:cNvPr id="44" name="Text 18"/>
          <p:cNvSpPr/>
          <p:nvPr/>
        </p:nvSpPr>
        <p:spPr>
          <a:xfrm>
            <a:off x="7010400" y="4629150"/>
            <a:ext cx="16573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레벨업 (Level Up)</a:t>
            </a:r>
            <a:endParaRPr lang="en-US" sz="1350" dirty="0"/>
          </a:p>
        </p:txBody>
      </p:sp>
      <p:sp>
        <p:nvSpPr>
          <p:cNvPr id="45" name="Text 19"/>
          <p:cNvSpPr/>
          <p:nvPr/>
        </p:nvSpPr>
        <p:spPr>
          <a:xfrm>
            <a:off x="6477000" y="5105400"/>
            <a:ext cx="49149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A8A29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경험치 획득 시 강화 선택 UI 표시</a:t>
            </a:r>
            <a:endParaRPr lang="en-US" sz="1050" dirty="0"/>
          </a:p>
        </p:txBody>
      </p:sp>
      <p:sp>
        <p:nvSpPr>
          <p:cNvPr id="46" name="Text 20"/>
          <p:cNvSpPr/>
          <p:nvPr/>
        </p:nvSpPr>
        <p:spPr>
          <a:xfrm>
            <a:off x="6667500" y="5410200"/>
            <a:ext cx="491490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b="1" i="1" dirty="0">
                <a:solidFill>
                  <a:srgbClr val="10B98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게임 일시정지 후 스킬/능력치 3택 1</a:t>
            </a:r>
            <a:endParaRPr lang="en-US" sz="900" dirty="0"/>
          </a:p>
        </p:txBody>
      </p:sp>
      <p:sp>
        <p:nvSpPr>
          <p:cNvPr id="47" name="Text 21"/>
          <p:cNvSpPr/>
          <p:nvPr/>
        </p:nvSpPr>
        <p:spPr>
          <a:xfrm>
            <a:off x="571500" y="6143625"/>
            <a:ext cx="2068830" cy="1428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125"/>
              </a:lnSpc>
              <a:buNone/>
            </a:pPr>
            <a:r>
              <a:rPr lang="en-US" sz="750" kern="0" spc="60" dirty="0">
                <a:solidFill>
                  <a:srgbClr val="57534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PROJECT: SURVIVE 10 MINUTES</a:t>
            </a:r>
            <a:endParaRPr lang="en-US" sz="750" dirty="0"/>
          </a:p>
        </p:txBody>
      </p:sp>
      <p:sp>
        <p:nvSpPr>
          <p:cNvPr id="48" name="Text 22"/>
          <p:cNvSpPr/>
          <p:nvPr/>
        </p:nvSpPr>
        <p:spPr>
          <a:xfrm>
            <a:off x="10328626" y="1285874"/>
            <a:ext cx="1840230" cy="1428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125"/>
              </a:lnSpc>
              <a:buNone/>
            </a:pPr>
            <a:r>
              <a:rPr lang="en-US" sz="750" kern="0" spc="60" dirty="0">
                <a:solidFill>
                  <a:srgbClr val="57534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UI/UX ARCHITECTURE FLOW</a:t>
            </a:r>
            <a:endParaRPr lang="en-US" sz="750" dirty="0"/>
          </a:p>
        </p:txBody>
      </p:sp>
      <p:sp>
        <p:nvSpPr>
          <p:cNvPr id="49" name="Text 23"/>
          <p:cNvSpPr/>
          <p:nvPr/>
        </p:nvSpPr>
        <p:spPr>
          <a:xfrm>
            <a:off x="11102132" y="6553200"/>
            <a:ext cx="1124962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kern="0" spc="60" dirty="0">
                <a:solidFill>
                  <a:srgbClr val="57534E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page 09 / 12</a:t>
            </a:r>
            <a:endParaRPr lang="en-US" sz="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1323</Words>
  <Application>Microsoft Office PowerPoint</Application>
  <PresentationFormat>와이드스크린</PresentationFormat>
  <Paragraphs>314</Paragraphs>
  <Slides>12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Inter</vt:lpstr>
      <vt:lpstr>Pretendard</vt:lpstr>
      <vt:lpstr>ui-monospace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User</cp:lastModifiedBy>
  <cp:revision>5</cp:revision>
  <dcterms:created xsi:type="dcterms:W3CDTF">2026-02-05T09:03:34Z</dcterms:created>
  <dcterms:modified xsi:type="dcterms:W3CDTF">2026-02-05T09:27:58Z</dcterms:modified>
</cp:coreProperties>
</file>